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2"/>
  </p:notesMasterIdLst>
  <p:sldIdLst>
    <p:sldId id="256" r:id="rId2"/>
    <p:sldId id="782" r:id="rId3"/>
    <p:sldId id="783" r:id="rId4"/>
    <p:sldId id="789" r:id="rId5"/>
    <p:sldId id="784" r:id="rId6"/>
    <p:sldId id="785" r:id="rId7"/>
    <p:sldId id="786" r:id="rId8"/>
    <p:sldId id="788" r:id="rId9"/>
    <p:sldId id="790" r:id="rId10"/>
    <p:sldId id="787"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FC6C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8753" autoAdjust="0"/>
    <p:restoredTop sz="86356" autoAdjust="0"/>
  </p:normalViewPr>
  <p:slideViewPr>
    <p:cSldViewPr snapToGrid="0" snapToObjects="1">
      <p:cViewPr varScale="1">
        <p:scale>
          <a:sx n="58" d="100"/>
          <a:sy n="58" d="100"/>
        </p:scale>
        <p:origin x="80" y="60"/>
      </p:cViewPr>
      <p:guideLst/>
    </p:cSldViewPr>
  </p:slideViewPr>
  <p:outlineViewPr>
    <p:cViewPr>
      <p:scale>
        <a:sx n="33" d="100"/>
        <a:sy n="33" d="100"/>
      </p:scale>
      <p:origin x="0" y="-1992"/>
    </p:cViewPr>
  </p:outlin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74" d="100"/>
          <a:sy n="74" d="100"/>
        </p:scale>
        <p:origin x="2856" y="16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NZ"/>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F596B54-68C7-41AB-8D71-3D521ABCC73F}" type="datetimeFigureOut">
              <a:rPr lang="en-NZ" smtClean="0"/>
              <a:t>3/09/2021</a:t>
            </a:fld>
            <a:endParaRPr lang="en-NZ"/>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NZ"/>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NZ"/>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04AC199-CB28-4030-BA21-D5C4D3D9CF9E}" type="slidenum">
              <a:rPr lang="en-NZ" smtClean="0"/>
              <a:t>‹#›</a:t>
            </a:fld>
            <a:endParaRPr lang="en-NZ"/>
          </a:p>
        </p:txBody>
      </p:sp>
    </p:spTree>
    <p:extLst>
      <p:ext uri="{BB962C8B-B14F-4D97-AF65-F5344CB8AC3E}">
        <p14:creationId xmlns:p14="http://schemas.microsoft.com/office/powerpoint/2010/main" val="33835991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Tęnā</a:t>
            </a:r>
            <a:r>
              <a:rPr lang="en-US" dirty="0"/>
              <a:t> </a:t>
            </a:r>
            <a:r>
              <a:rPr lang="en-US" dirty="0" err="1"/>
              <a:t>koutou</a:t>
            </a:r>
            <a:r>
              <a:rPr lang="en-US" dirty="0"/>
              <a:t> </a:t>
            </a:r>
            <a:r>
              <a:rPr lang="en-US" dirty="0" err="1"/>
              <a:t>katoa</a:t>
            </a:r>
            <a:endParaRPr lang="en-US" dirty="0"/>
          </a:p>
          <a:p>
            <a:r>
              <a:rPr lang="en-US" dirty="0" err="1"/>
              <a:t>Ko</a:t>
            </a:r>
            <a:r>
              <a:rPr lang="en-US" dirty="0"/>
              <a:t> </a:t>
            </a:r>
            <a:r>
              <a:rPr lang="en-US" dirty="0" err="1"/>
              <a:t>Takatima</a:t>
            </a:r>
            <a:r>
              <a:rPr lang="en-US" dirty="0"/>
              <a:t> </a:t>
            </a:r>
            <a:r>
              <a:rPr lang="en-US" dirty="0" err="1"/>
              <a:t>te</a:t>
            </a:r>
            <a:r>
              <a:rPr lang="en-US" dirty="0"/>
              <a:t> </a:t>
            </a:r>
            <a:r>
              <a:rPr lang="en-US" dirty="0" err="1"/>
              <a:t>pae</a:t>
            </a:r>
            <a:r>
              <a:rPr lang="en-US" dirty="0"/>
              <a:t> </a:t>
            </a:r>
            <a:r>
              <a:rPr lang="en-US" dirty="0" err="1"/>
              <a:t>maunga</a:t>
            </a:r>
            <a:endParaRPr lang="en-US" dirty="0"/>
          </a:p>
          <a:p>
            <a:r>
              <a:rPr lang="en-US" dirty="0" err="1"/>
              <a:t>Ko</a:t>
            </a:r>
            <a:r>
              <a:rPr lang="en-US" dirty="0"/>
              <a:t> </a:t>
            </a:r>
            <a:r>
              <a:rPr lang="en-US" dirty="0" err="1"/>
              <a:t>Aparima</a:t>
            </a:r>
            <a:r>
              <a:rPr lang="en-US" dirty="0"/>
              <a:t> </a:t>
            </a:r>
            <a:r>
              <a:rPr lang="en-US" dirty="0" err="1"/>
              <a:t>te</a:t>
            </a:r>
            <a:r>
              <a:rPr lang="en-US" dirty="0"/>
              <a:t> </a:t>
            </a:r>
            <a:r>
              <a:rPr lang="en-US" dirty="0" err="1"/>
              <a:t>awa</a:t>
            </a:r>
            <a:endParaRPr lang="en-US" dirty="0"/>
          </a:p>
          <a:p>
            <a:r>
              <a:rPr lang="en-US" dirty="0" err="1"/>
              <a:t>Ko</a:t>
            </a:r>
            <a:r>
              <a:rPr lang="en-US" dirty="0"/>
              <a:t> </a:t>
            </a:r>
            <a:r>
              <a:rPr lang="en-US" dirty="0" err="1"/>
              <a:t>Otautau</a:t>
            </a:r>
            <a:r>
              <a:rPr lang="en-US" dirty="0"/>
              <a:t> </a:t>
            </a:r>
            <a:r>
              <a:rPr lang="en-US" dirty="0" err="1"/>
              <a:t>takiwā</a:t>
            </a:r>
            <a:endParaRPr lang="en-US" dirty="0"/>
          </a:p>
          <a:p>
            <a:r>
              <a:rPr lang="en-US" dirty="0"/>
              <a:t>E </a:t>
            </a:r>
            <a:r>
              <a:rPr lang="en-US" dirty="0" err="1"/>
              <a:t>noho</a:t>
            </a:r>
            <a:r>
              <a:rPr lang="en-US" dirty="0"/>
              <a:t> </a:t>
            </a:r>
            <a:r>
              <a:rPr lang="en-US" dirty="0" err="1"/>
              <a:t>ahau</a:t>
            </a:r>
            <a:r>
              <a:rPr lang="en-US" dirty="0"/>
              <a:t> </a:t>
            </a:r>
            <a:r>
              <a:rPr lang="en-US" dirty="0" err="1"/>
              <a:t>ki</a:t>
            </a:r>
            <a:r>
              <a:rPr lang="en-US" baseline="0" dirty="0"/>
              <a:t> </a:t>
            </a:r>
            <a:r>
              <a:rPr lang="en-US" baseline="0" dirty="0" err="1"/>
              <a:t>Te</a:t>
            </a:r>
            <a:r>
              <a:rPr lang="en-US" baseline="0" dirty="0"/>
              <a:t> </a:t>
            </a:r>
            <a:r>
              <a:rPr lang="en-US" baseline="0" dirty="0" err="1"/>
              <a:t>Whanaganui</a:t>
            </a:r>
            <a:r>
              <a:rPr lang="en-US" baseline="0" dirty="0"/>
              <a:t>-a-Tara</a:t>
            </a:r>
          </a:p>
          <a:p>
            <a:r>
              <a:rPr lang="en-US" baseline="0" dirty="0" err="1"/>
              <a:t>Ko</a:t>
            </a:r>
            <a:r>
              <a:rPr lang="en-US" baseline="0" dirty="0"/>
              <a:t> Chris Thornley </a:t>
            </a:r>
            <a:r>
              <a:rPr lang="en-US" baseline="0" dirty="0" err="1"/>
              <a:t>tōku</a:t>
            </a:r>
            <a:r>
              <a:rPr lang="en-US" baseline="0" dirty="0"/>
              <a:t> </a:t>
            </a:r>
            <a:r>
              <a:rPr lang="en-US" baseline="0" dirty="0" err="1"/>
              <a:t>ingoa</a:t>
            </a:r>
            <a:endParaRPr lang="en-US" baseline="0" dirty="0"/>
          </a:p>
          <a:p>
            <a:r>
              <a:rPr lang="en-US" baseline="0" dirty="0"/>
              <a:t>Kei </a:t>
            </a:r>
            <a:r>
              <a:rPr lang="en-US" baseline="0" dirty="0" err="1"/>
              <a:t>te</a:t>
            </a:r>
            <a:r>
              <a:rPr lang="en-US" baseline="0" dirty="0"/>
              <a:t> </a:t>
            </a:r>
            <a:r>
              <a:rPr lang="en-US" baseline="0" dirty="0" err="1"/>
              <a:t>mahi</a:t>
            </a:r>
            <a:r>
              <a:rPr lang="en-US" baseline="0" dirty="0"/>
              <a:t> au </a:t>
            </a:r>
            <a:r>
              <a:rPr lang="en-US" baseline="0" dirty="0" err="1"/>
              <a:t>i</a:t>
            </a:r>
            <a:r>
              <a:rPr lang="en-US" baseline="0" dirty="0"/>
              <a:t> </a:t>
            </a:r>
            <a:r>
              <a:rPr lang="en-US" baseline="0" dirty="0" err="1"/>
              <a:t>Matatū</a:t>
            </a:r>
            <a:r>
              <a:rPr lang="en-US" baseline="0" dirty="0"/>
              <a:t> </a:t>
            </a:r>
            <a:r>
              <a:rPr lang="en-US" baseline="0" dirty="0" err="1"/>
              <a:t>Aotearoa</a:t>
            </a:r>
            <a:endParaRPr lang="en-US" baseline="0" dirty="0"/>
          </a:p>
          <a:p>
            <a:r>
              <a:rPr lang="en-US" baseline="0" dirty="0"/>
              <a:t>In my role, I work with the profession on Our Code Our Standards, </a:t>
            </a:r>
            <a:r>
              <a:rPr lang="en-US" baseline="0" dirty="0" err="1"/>
              <a:t>Ngā</a:t>
            </a:r>
            <a:r>
              <a:rPr lang="en-US" baseline="0" dirty="0"/>
              <a:t> </a:t>
            </a:r>
            <a:r>
              <a:rPr lang="en-US" baseline="0" dirty="0" err="1"/>
              <a:t>Tikanga</a:t>
            </a:r>
            <a:r>
              <a:rPr lang="en-US" baseline="0" dirty="0"/>
              <a:t> </a:t>
            </a:r>
            <a:r>
              <a:rPr lang="en-US" baseline="0" dirty="0" err="1"/>
              <a:t>Matatika</a:t>
            </a:r>
            <a:r>
              <a:rPr lang="en-US" baseline="0" dirty="0"/>
              <a:t>, </a:t>
            </a:r>
            <a:r>
              <a:rPr lang="en-US" baseline="0" dirty="0" err="1"/>
              <a:t>Ngā</a:t>
            </a:r>
            <a:r>
              <a:rPr lang="en-US" baseline="0" dirty="0"/>
              <a:t> </a:t>
            </a:r>
            <a:r>
              <a:rPr lang="en-US" baseline="0" dirty="0" err="1"/>
              <a:t>Paerewa</a:t>
            </a:r>
            <a:r>
              <a:rPr lang="en-US" baseline="0" dirty="0"/>
              <a:t> and the professional growth cycle</a:t>
            </a:r>
          </a:p>
          <a:p>
            <a:r>
              <a:rPr lang="en-US" baseline="0" dirty="0"/>
              <a:t>I am pleased to take this opportunity to introduce you to the work we at the Teaching Council have undertaken with the Ministry of Education and some of the Learning Support Coordinators to ensure </a:t>
            </a:r>
            <a:r>
              <a:rPr lang="en-US" dirty="0"/>
              <a:t>all LSC.</a:t>
            </a:r>
            <a:r>
              <a:rPr lang="en-US" baseline="0" dirty="0"/>
              <a:t> can maintain their </a:t>
            </a:r>
            <a:r>
              <a:rPr lang="en-US" baseline="0" dirty="0" err="1"/>
              <a:t>Tūturu</a:t>
            </a:r>
            <a:r>
              <a:rPr lang="en-US" baseline="0" dirty="0"/>
              <a:t> Full (Category One) </a:t>
            </a:r>
            <a:r>
              <a:rPr lang="en-US" baseline="0" dirty="0" err="1"/>
              <a:t>practising</a:t>
            </a:r>
            <a:r>
              <a:rPr lang="en-US" baseline="0" dirty="0"/>
              <a:t> certificates.</a:t>
            </a:r>
          </a:p>
          <a:p>
            <a:r>
              <a:rPr lang="en-US" baseline="0" dirty="0"/>
              <a:t>We also refer to the resource we have produced and published on the Teaching Council website to support this process</a:t>
            </a:r>
          </a:p>
          <a:p>
            <a:r>
              <a:rPr lang="en-US" baseline="0" dirty="0"/>
              <a:t>Ki </a:t>
            </a:r>
            <a:r>
              <a:rPr lang="en-US" baseline="0" dirty="0" err="1"/>
              <a:t>te</a:t>
            </a:r>
            <a:r>
              <a:rPr lang="en-US" baseline="0" dirty="0"/>
              <a:t> </a:t>
            </a:r>
            <a:r>
              <a:rPr lang="en-US" baseline="0" dirty="0" err="1"/>
              <a:t>mihi</a:t>
            </a:r>
            <a:r>
              <a:rPr lang="en-US" baseline="0" dirty="0"/>
              <a:t> </a:t>
            </a:r>
            <a:r>
              <a:rPr lang="en-US" baseline="0" dirty="0" err="1"/>
              <a:t>mahana</a:t>
            </a:r>
            <a:r>
              <a:rPr lang="en-US" baseline="0" dirty="0"/>
              <a:t> </a:t>
            </a:r>
            <a:r>
              <a:rPr lang="en-US" baseline="0" dirty="0" err="1"/>
              <a:t>ki</a:t>
            </a:r>
            <a:r>
              <a:rPr lang="en-US" baseline="0" dirty="0"/>
              <a:t> a </a:t>
            </a:r>
            <a:r>
              <a:rPr lang="en-US" baseline="0" dirty="0" err="1"/>
              <a:t>koutou</a:t>
            </a:r>
            <a:r>
              <a:rPr lang="en-US" baseline="0" dirty="0"/>
              <a:t> </a:t>
            </a:r>
            <a:r>
              <a:rPr lang="en-US" baseline="0" dirty="0" err="1"/>
              <a:t>katoa</a:t>
            </a:r>
            <a:r>
              <a:rPr lang="en-US" baseline="0" dirty="0"/>
              <a:t> </a:t>
            </a:r>
            <a:endParaRPr lang="en-US" dirty="0"/>
          </a:p>
        </p:txBody>
      </p:sp>
      <p:sp>
        <p:nvSpPr>
          <p:cNvPr id="4" name="Slide Number Placeholder 3"/>
          <p:cNvSpPr>
            <a:spLocks noGrp="1"/>
          </p:cNvSpPr>
          <p:nvPr>
            <p:ph type="sldNum" sz="quarter" idx="10"/>
          </p:nvPr>
        </p:nvSpPr>
        <p:spPr/>
        <p:txBody>
          <a:bodyPr/>
          <a:lstStyle/>
          <a:p>
            <a:fld id="{504AC199-CB28-4030-BA21-D5C4D3D9CF9E}" type="slidenum">
              <a:rPr lang="en-NZ" smtClean="0"/>
              <a:t>1</a:t>
            </a:fld>
            <a:endParaRPr lang="en-NZ"/>
          </a:p>
        </p:txBody>
      </p:sp>
    </p:spTree>
    <p:extLst>
      <p:ext uri="{BB962C8B-B14F-4D97-AF65-F5344CB8AC3E}">
        <p14:creationId xmlns:p14="http://schemas.microsoft.com/office/powerpoint/2010/main" val="9221387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04AC199-CB28-4030-BA21-D5C4D3D9CF9E}" type="slidenum">
              <a:rPr lang="en-NZ" smtClean="0"/>
              <a:t>10</a:t>
            </a:fld>
            <a:endParaRPr lang="en-NZ"/>
          </a:p>
        </p:txBody>
      </p:sp>
    </p:spTree>
    <p:extLst>
      <p:ext uri="{BB962C8B-B14F-4D97-AF65-F5344CB8AC3E}">
        <p14:creationId xmlns:p14="http://schemas.microsoft.com/office/powerpoint/2010/main" val="21444114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200" kern="1200" dirty="0">
                <a:solidFill>
                  <a:schemeClr val="tx1"/>
                </a:solidFill>
                <a:effectLst/>
                <a:latin typeface="+mn-lt"/>
                <a:ea typeface="+mn-ea"/>
                <a:cs typeface="+mn-cs"/>
              </a:rPr>
              <a:t>In late 2020, the Teaching Council </a:t>
            </a:r>
            <a:r>
              <a:rPr lang="en-AU" sz="1200" kern="1200" dirty="0" err="1">
                <a:solidFill>
                  <a:schemeClr val="tx1"/>
                </a:solidFill>
                <a:effectLst/>
                <a:latin typeface="+mn-lt"/>
                <a:ea typeface="+mn-ea"/>
                <a:cs typeface="+mn-cs"/>
              </a:rPr>
              <a:t>Matatū</a:t>
            </a:r>
            <a:r>
              <a:rPr lang="en-AU" sz="1200" kern="1200" dirty="0">
                <a:solidFill>
                  <a:schemeClr val="tx1"/>
                </a:solidFill>
                <a:effectLst/>
                <a:latin typeface="+mn-lt"/>
                <a:ea typeface="+mn-ea"/>
                <a:cs typeface="+mn-cs"/>
              </a:rPr>
              <a:t> Aotearoa worked with the Ministry of Education and a group of Learning Support Coordinators (LSCs) to understand how teachers or kaiako working in a Learning Support Coordinator role can maintain a </a:t>
            </a:r>
            <a:r>
              <a:rPr lang="en-AU" sz="1200" kern="1200" dirty="0" err="1">
                <a:solidFill>
                  <a:schemeClr val="tx1"/>
                </a:solidFill>
                <a:effectLst/>
                <a:latin typeface="+mn-lt"/>
                <a:ea typeface="+mn-ea"/>
                <a:cs typeface="+mn-cs"/>
              </a:rPr>
              <a:t>Tuturū</a:t>
            </a:r>
            <a:r>
              <a:rPr lang="en-AU" sz="1200" kern="1200" dirty="0">
                <a:solidFill>
                  <a:schemeClr val="tx1"/>
                </a:solidFill>
                <a:effectLst/>
                <a:latin typeface="+mn-lt"/>
                <a:ea typeface="+mn-ea"/>
                <a:cs typeface="+mn-cs"/>
              </a:rPr>
              <a:t> Full (Category One) practising certificate. It needed to be ascertained that within their role, the LSC is able to use and meet the </a:t>
            </a:r>
            <a:r>
              <a:rPr lang="en-AU" sz="1200" i="1" kern="1200" dirty="0">
                <a:solidFill>
                  <a:schemeClr val="tx1"/>
                </a:solidFill>
                <a:effectLst/>
                <a:latin typeface="+mn-lt"/>
                <a:ea typeface="+mn-ea"/>
                <a:cs typeface="+mn-cs"/>
              </a:rPr>
              <a:t>Standards for the Teaching Profession </a:t>
            </a:r>
            <a:r>
              <a:rPr lang="en-AU" sz="1200" kern="1200" dirty="0">
                <a:solidFill>
                  <a:schemeClr val="tx1"/>
                </a:solidFill>
                <a:effectLst/>
                <a:latin typeface="+mn-lt"/>
                <a:ea typeface="+mn-ea"/>
                <a:cs typeface="+mn-cs"/>
              </a:rPr>
              <a:t>or </a:t>
            </a:r>
            <a:r>
              <a:rPr lang="en-AU" sz="1200" i="1" kern="1200" dirty="0" err="1">
                <a:solidFill>
                  <a:schemeClr val="tx1"/>
                </a:solidFill>
                <a:effectLst/>
                <a:latin typeface="+mn-lt"/>
                <a:ea typeface="+mn-ea"/>
                <a:cs typeface="+mn-cs"/>
              </a:rPr>
              <a:t>Ngā</a:t>
            </a:r>
            <a:r>
              <a:rPr lang="en-AU" sz="1200" i="1" kern="1200" dirty="0">
                <a:solidFill>
                  <a:schemeClr val="tx1"/>
                </a:solidFill>
                <a:effectLst/>
                <a:latin typeface="+mn-lt"/>
                <a:ea typeface="+mn-ea"/>
                <a:cs typeface="+mn-cs"/>
              </a:rPr>
              <a:t> </a:t>
            </a:r>
            <a:r>
              <a:rPr lang="en-AU" sz="1200" i="1" kern="1200" dirty="0" err="1">
                <a:solidFill>
                  <a:schemeClr val="tx1"/>
                </a:solidFill>
                <a:effectLst/>
                <a:latin typeface="+mn-lt"/>
                <a:ea typeface="+mn-ea"/>
                <a:cs typeface="+mn-cs"/>
              </a:rPr>
              <a:t>Paerewa</a:t>
            </a:r>
            <a:r>
              <a:rPr lang="en-AU" sz="1200" i="1" kern="1200" dirty="0">
                <a:solidFill>
                  <a:schemeClr val="tx1"/>
                </a:solidFill>
                <a:effectLst/>
                <a:latin typeface="+mn-lt"/>
                <a:ea typeface="+mn-ea"/>
                <a:cs typeface="+mn-cs"/>
              </a:rPr>
              <a:t> </a:t>
            </a:r>
            <a:r>
              <a:rPr lang="en-AU" sz="1200" i="1" kern="1200" dirty="0" err="1">
                <a:solidFill>
                  <a:schemeClr val="tx1"/>
                </a:solidFill>
                <a:effectLst/>
                <a:latin typeface="+mn-lt"/>
                <a:ea typeface="+mn-ea"/>
                <a:cs typeface="+mn-cs"/>
              </a:rPr>
              <a:t>mō</a:t>
            </a:r>
            <a:r>
              <a:rPr lang="en-AU" sz="1200" i="1" kern="1200" dirty="0">
                <a:solidFill>
                  <a:schemeClr val="tx1"/>
                </a:solidFill>
                <a:effectLst/>
                <a:latin typeface="+mn-lt"/>
                <a:ea typeface="+mn-ea"/>
                <a:cs typeface="+mn-cs"/>
              </a:rPr>
              <a:t> </a:t>
            </a:r>
            <a:r>
              <a:rPr lang="en-AU" sz="1200" i="1" kern="1200" dirty="0" err="1">
                <a:solidFill>
                  <a:schemeClr val="tx1"/>
                </a:solidFill>
                <a:effectLst/>
                <a:latin typeface="+mn-lt"/>
                <a:ea typeface="+mn-ea"/>
                <a:cs typeface="+mn-cs"/>
              </a:rPr>
              <a:t>te</a:t>
            </a:r>
            <a:r>
              <a:rPr lang="en-AU" sz="1200" i="1" kern="1200" dirty="0">
                <a:solidFill>
                  <a:schemeClr val="tx1"/>
                </a:solidFill>
                <a:effectLst/>
                <a:latin typeface="+mn-lt"/>
                <a:ea typeface="+mn-ea"/>
                <a:cs typeface="+mn-cs"/>
              </a:rPr>
              <a:t> </a:t>
            </a:r>
            <a:r>
              <a:rPr lang="en-AU" sz="1200" i="1" kern="1200" dirty="0" err="1">
                <a:solidFill>
                  <a:schemeClr val="tx1"/>
                </a:solidFill>
                <a:effectLst/>
                <a:latin typeface="+mn-lt"/>
                <a:ea typeface="+mn-ea"/>
                <a:cs typeface="+mn-cs"/>
              </a:rPr>
              <a:t>Umanga</a:t>
            </a:r>
            <a:r>
              <a:rPr lang="en-AU" sz="1200" i="1" kern="1200" dirty="0">
                <a:solidFill>
                  <a:schemeClr val="tx1"/>
                </a:solidFill>
                <a:effectLst/>
                <a:latin typeface="+mn-lt"/>
                <a:ea typeface="+mn-ea"/>
                <a:cs typeface="+mn-cs"/>
              </a:rPr>
              <a:t> </a:t>
            </a:r>
            <a:r>
              <a:rPr lang="en-AU" sz="1200" i="1" kern="1200" dirty="0" err="1">
                <a:solidFill>
                  <a:schemeClr val="tx1"/>
                </a:solidFill>
                <a:effectLst/>
                <a:latin typeface="+mn-lt"/>
                <a:ea typeface="+mn-ea"/>
                <a:cs typeface="+mn-cs"/>
              </a:rPr>
              <a:t>Whakaakoranga</a:t>
            </a:r>
            <a:r>
              <a:rPr lang="en-AU" sz="1200" i="1" kern="1200" dirty="0">
                <a:solidFill>
                  <a:schemeClr val="tx1"/>
                </a:solidFill>
                <a:effectLst/>
                <a:latin typeface="+mn-lt"/>
                <a:ea typeface="+mn-ea"/>
                <a:cs typeface="+mn-cs"/>
              </a:rPr>
              <a:t> </a:t>
            </a:r>
            <a:r>
              <a:rPr lang="en-AU" sz="1200" kern="1200" dirty="0">
                <a:solidFill>
                  <a:schemeClr val="tx1"/>
                </a:solidFill>
                <a:effectLst/>
                <a:latin typeface="+mn-lt"/>
                <a:ea typeface="+mn-ea"/>
                <a:cs typeface="+mn-cs"/>
              </a:rPr>
              <a:t>(in English and Māori medium contexts respectively).</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504AC199-CB28-4030-BA21-D5C4D3D9CF9E}" type="slidenum">
              <a:rPr lang="en-NZ" smtClean="0"/>
              <a:t>2</a:t>
            </a:fld>
            <a:endParaRPr lang="en-NZ"/>
          </a:p>
        </p:txBody>
      </p:sp>
    </p:spTree>
    <p:extLst>
      <p:ext uri="{BB962C8B-B14F-4D97-AF65-F5344CB8AC3E}">
        <p14:creationId xmlns:p14="http://schemas.microsoft.com/office/powerpoint/2010/main" val="15169654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a:solidFill>
                  <a:schemeClr val="tx1"/>
                </a:solidFill>
                <a:effectLst/>
                <a:latin typeface="+mn-lt"/>
                <a:ea typeface="+mn-ea"/>
                <a:cs typeface="+mn-cs"/>
              </a:rPr>
              <a:t>The Council analysed the LSC Role Description in relation to the </a:t>
            </a:r>
            <a:r>
              <a:rPr lang="en-AU" sz="1200" i="1" kern="1200" dirty="0">
                <a:solidFill>
                  <a:schemeClr val="tx1"/>
                </a:solidFill>
                <a:effectLst/>
                <a:latin typeface="+mn-lt"/>
                <a:ea typeface="+mn-ea"/>
                <a:cs typeface="+mn-cs"/>
              </a:rPr>
              <a:t>Standards </a:t>
            </a:r>
            <a:r>
              <a:rPr lang="en-AU" sz="1200" kern="1200" dirty="0">
                <a:solidFill>
                  <a:schemeClr val="tx1"/>
                </a:solidFill>
                <a:effectLst/>
                <a:latin typeface="+mn-lt"/>
                <a:ea typeface="+mn-ea"/>
                <a:cs typeface="+mn-cs"/>
              </a:rPr>
              <a:t>and </a:t>
            </a:r>
            <a:r>
              <a:rPr lang="en-AU" sz="1200" i="1" kern="1200" dirty="0" err="1">
                <a:solidFill>
                  <a:schemeClr val="tx1"/>
                </a:solidFill>
                <a:effectLst/>
                <a:latin typeface="+mn-lt"/>
                <a:ea typeface="+mn-ea"/>
                <a:cs typeface="+mn-cs"/>
              </a:rPr>
              <a:t>Paerewa</a:t>
            </a:r>
            <a:r>
              <a:rPr lang="en-AU" sz="1200" i="1" kern="1200" dirty="0">
                <a:solidFill>
                  <a:schemeClr val="tx1"/>
                </a:solidFill>
                <a:effectLst/>
                <a:latin typeface="+mn-lt"/>
                <a:ea typeface="+mn-ea"/>
                <a:cs typeface="+mn-cs"/>
              </a:rPr>
              <a:t>.</a:t>
            </a:r>
          </a:p>
          <a:p>
            <a:endParaRPr lang="en-AU" sz="1200" i="0" kern="1200" dirty="0">
              <a:solidFill>
                <a:schemeClr val="tx1"/>
              </a:solidFill>
              <a:effectLst/>
              <a:latin typeface="+mn-lt"/>
              <a:ea typeface="+mn-ea"/>
              <a:cs typeface="+mn-cs"/>
            </a:endParaRPr>
          </a:p>
          <a:p>
            <a:r>
              <a:rPr lang="en-AU" sz="1200" i="0" kern="1200" dirty="0">
                <a:solidFill>
                  <a:schemeClr val="tx1"/>
                </a:solidFill>
                <a:effectLst/>
                <a:latin typeface="+mn-lt"/>
                <a:ea typeface="+mn-ea"/>
                <a:cs typeface="+mn-cs"/>
              </a:rPr>
              <a:t>It was necessary to see that the Role Description</a:t>
            </a:r>
            <a:r>
              <a:rPr lang="en-AU" sz="1200" i="0" kern="1200" baseline="0" dirty="0">
                <a:solidFill>
                  <a:schemeClr val="tx1"/>
                </a:solidFill>
                <a:effectLst/>
                <a:latin typeface="+mn-lt"/>
                <a:ea typeface="+mn-ea"/>
                <a:cs typeface="+mn-cs"/>
              </a:rPr>
              <a:t> included actions, knowledge, professional attributes and values of the </a:t>
            </a:r>
            <a:r>
              <a:rPr lang="en-AU" sz="1200" i="1" kern="1200" baseline="0" dirty="0">
                <a:solidFill>
                  <a:schemeClr val="tx1"/>
                </a:solidFill>
                <a:effectLst/>
                <a:latin typeface="+mn-lt"/>
                <a:ea typeface="+mn-ea"/>
                <a:cs typeface="+mn-cs"/>
              </a:rPr>
              <a:t>Standards </a:t>
            </a:r>
            <a:r>
              <a:rPr lang="en-AU" sz="1200" i="0" kern="1200" baseline="0" dirty="0">
                <a:solidFill>
                  <a:schemeClr val="tx1"/>
                </a:solidFill>
                <a:effectLst/>
                <a:latin typeface="+mn-lt"/>
                <a:ea typeface="+mn-ea"/>
                <a:cs typeface="+mn-cs"/>
              </a:rPr>
              <a:t>or </a:t>
            </a:r>
            <a:r>
              <a:rPr lang="en-AU" sz="1200" i="1" kern="1200" baseline="0" dirty="0" err="1">
                <a:solidFill>
                  <a:schemeClr val="tx1"/>
                </a:solidFill>
                <a:effectLst/>
                <a:latin typeface="+mn-lt"/>
                <a:ea typeface="+mn-ea"/>
                <a:cs typeface="+mn-cs"/>
              </a:rPr>
              <a:t>Paerewa</a:t>
            </a:r>
            <a:r>
              <a:rPr lang="en-AU" sz="1200" i="1" kern="1200" baseline="0" dirty="0">
                <a:solidFill>
                  <a:schemeClr val="tx1"/>
                </a:solidFill>
                <a:effectLst/>
                <a:latin typeface="+mn-lt"/>
                <a:ea typeface="+mn-ea"/>
                <a:cs typeface="+mn-cs"/>
              </a:rPr>
              <a:t>.</a:t>
            </a:r>
            <a:endParaRPr lang="en-AU" sz="1200" i="0" kern="1200" dirty="0">
              <a:solidFill>
                <a:schemeClr val="tx1"/>
              </a:solidFill>
              <a:effectLst/>
              <a:latin typeface="+mn-lt"/>
              <a:ea typeface="+mn-ea"/>
              <a:cs typeface="+mn-cs"/>
            </a:endParaRPr>
          </a:p>
          <a:p>
            <a:endParaRPr lang="en-AU" sz="1200" i="0" kern="1200" dirty="0">
              <a:solidFill>
                <a:schemeClr val="tx1"/>
              </a:solidFill>
              <a:effectLst/>
              <a:latin typeface="+mn-lt"/>
              <a:ea typeface="+mn-ea"/>
              <a:cs typeface="+mn-cs"/>
            </a:endParaRPr>
          </a:p>
          <a:p>
            <a:r>
              <a:rPr lang="en-AU" sz="1200" i="0" kern="1200" baseline="0" dirty="0">
                <a:solidFill>
                  <a:schemeClr val="tx1"/>
                </a:solidFill>
                <a:effectLst/>
                <a:latin typeface="+mn-lt"/>
                <a:ea typeface="+mn-ea"/>
                <a:cs typeface="+mn-cs"/>
              </a:rPr>
              <a:t>A matching up task was undertaken to be sure that each of the six standards were visible for English medium LSC and each of the six </a:t>
            </a:r>
            <a:r>
              <a:rPr lang="en-AU" sz="1200" i="0" kern="1200" baseline="0" dirty="0" err="1">
                <a:solidFill>
                  <a:schemeClr val="tx1"/>
                </a:solidFill>
                <a:effectLst/>
                <a:latin typeface="+mn-lt"/>
                <a:ea typeface="+mn-ea"/>
                <a:cs typeface="+mn-cs"/>
              </a:rPr>
              <a:t>Paerewa</a:t>
            </a:r>
            <a:r>
              <a:rPr lang="en-AU" sz="1200" i="0" kern="1200" baseline="0" dirty="0">
                <a:solidFill>
                  <a:schemeClr val="tx1"/>
                </a:solidFill>
                <a:effectLst/>
                <a:latin typeface="+mn-lt"/>
                <a:ea typeface="+mn-ea"/>
                <a:cs typeface="+mn-cs"/>
              </a:rPr>
              <a:t> were visible for Māori medium LSC.</a:t>
            </a:r>
          </a:p>
          <a:p>
            <a:endParaRPr lang="en-AU" sz="1200" i="0" kern="1200" baseline="0" dirty="0">
              <a:solidFill>
                <a:schemeClr val="tx1"/>
              </a:solidFill>
              <a:effectLst/>
              <a:latin typeface="+mn-lt"/>
              <a:ea typeface="+mn-ea"/>
              <a:cs typeface="+mn-cs"/>
            </a:endParaRPr>
          </a:p>
          <a:p>
            <a:r>
              <a:rPr lang="en-AU" sz="1200" i="0" kern="1200" baseline="0" dirty="0">
                <a:solidFill>
                  <a:schemeClr val="tx1"/>
                </a:solidFill>
                <a:effectLst/>
                <a:latin typeface="+mn-lt"/>
                <a:ea typeface="+mn-ea"/>
                <a:cs typeface="+mn-cs"/>
              </a:rPr>
              <a:t>An important outcome for LSCs and their employing principal or </a:t>
            </a:r>
            <a:r>
              <a:rPr lang="en-AU" sz="1200" i="0" kern="1200" baseline="0" dirty="0" err="1">
                <a:solidFill>
                  <a:schemeClr val="tx1"/>
                </a:solidFill>
                <a:effectLst/>
                <a:latin typeface="+mn-lt"/>
                <a:ea typeface="+mn-ea"/>
                <a:cs typeface="+mn-cs"/>
              </a:rPr>
              <a:t>tumuaki</a:t>
            </a:r>
            <a:r>
              <a:rPr lang="en-AU" sz="1200" i="0" kern="1200" baseline="0" dirty="0">
                <a:solidFill>
                  <a:schemeClr val="tx1"/>
                </a:solidFill>
                <a:effectLst/>
                <a:latin typeface="+mn-lt"/>
                <a:ea typeface="+mn-ea"/>
                <a:cs typeface="+mn-cs"/>
              </a:rPr>
              <a:t> is that the:</a:t>
            </a:r>
            <a:endParaRPr lang="en-AU" sz="1200" i="0" kern="1200" dirty="0">
              <a:solidFill>
                <a:schemeClr val="tx1"/>
              </a:solidFill>
              <a:effectLst/>
              <a:latin typeface="+mn-lt"/>
              <a:ea typeface="+mn-ea"/>
              <a:cs typeface="+mn-cs"/>
            </a:endParaRPr>
          </a:p>
          <a:p>
            <a:r>
              <a:rPr lang="en-AU" sz="1200" i="0" kern="1200" dirty="0">
                <a:solidFill>
                  <a:schemeClr val="tx1"/>
                </a:solidFill>
                <a:effectLst/>
                <a:latin typeface="+mn-lt"/>
                <a:ea typeface="+mn-ea"/>
                <a:cs typeface="+mn-cs"/>
              </a:rPr>
              <a:t>This matching up task </a:t>
            </a:r>
            <a:r>
              <a:rPr lang="en-AU" sz="1200" kern="1200" dirty="0">
                <a:solidFill>
                  <a:schemeClr val="tx1"/>
                </a:solidFill>
                <a:effectLst/>
                <a:latin typeface="+mn-lt"/>
                <a:ea typeface="+mn-ea"/>
                <a:cs typeface="+mn-cs"/>
              </a:rPr>
              <a:t>illustrated an alignment showing</a:t>
            </a:r>
            <a:r>
              <a:rPr lang="en-AU" sz="1200" kern="1200" baseline="0" dirty="0">
                <a:solidFill>
                  <a:schemeClr val="tx1"/>
                </a:solidFill>
                <a:effectLst/>
                <a:latin typeface="+mn-lt"/>
                <a:ea typeface="+mn-ea"/>
                <a:cs typeface="+mn-cs"/>
              </a:rPr>
              <a:t> </a:t>
            </a:r>
            <a:r>
              <a:rPr lang="en-AU" sz="1200" kern="1200" dirty="0">
                <a:solidFill>
                  <a:schemeClr val="tx1"/>
                </a:solidFill>
                <a:effectLst/>
                <a:latin typeface="+mn-lt"/>
                <a:ea typeface="+mn-ea"/>
                <a:cs typeface="+mn-cs"/>
              </a:rPr>
              <a:t>that anyone successfully working in this role (be it in English medium or Māori medium) could maintain a </a:t>
            </a:r>
            <a:r>
              <a:rPr lang="en-AU" sz="1200" kern="1200" dirty="0" err="1">
                <a:solidFill>
                  <a:schemeClr val="tx1"/>
                </a:solidFill>
                <a:effectLst/>
                <a:latin typeface="+mn-lt"/>
                <a:ea typeface="+mn-ea"/>
                <a:cs typeface="+mn-cs"/>
              </a:rPr>
              <a:t>Tuturū</a:t>
            </a:r>
            <a:r>
              <a:rPr lang="en-AU" sz="1200" kern="1200" dirty="0">
                <a:solidFill>
                  <a:schemeClr val="tx1"/>
                </a:solidFill>
                <a:effectLst/>
                <a:latin typeface="+mn-lt"/>
                <a:ea typeface="+mn-ea"/>
                <a:cs typeface="+mn-cs"/>
              </a:rPr>
              <a:t> Full (Category One) practising certificate</a:t>
            </a:r>
            <a:r>
              <a:rPr lang="en-NZ" sz="1200" kern="1200" dirty="0">
                <a:solidFill>
                  <a:schemeClr val="tx1"/>
                </a:solidFill>
                <a:effectLst/>
                <a:latin typeface="+mn-lt"/>
                <a:ea typeface="+mn-ea"/>
                <a:cs typeface="+mn-cs"/>
              </a:rPr>
              <a:t>. </a:t>
            </a:r>
            <a:endParaRPr lang="en-US" dirty="0"/>
          </a:p>
        </p:txBody>
      </p:sp>
      <p:sp>
        <p:nvSpPr>
          <p:cNvPr id="4" name="Slide Number Placeholder 3"/>
          <p:cNvSpPr>
            <a:spLocks noGrp="1"/>
          </p:cNvSpPr>
          <p:nvPr>
            <p:ph type="sldNum" sz="quarter" idx="10"/>
          </p:nvPr>
        </p:nvSpPr>
        <p:spPr/>
        <p:txBody>
          <a:bodyPr/>
          <a:lstStyle/>
          <a:p>
            <a:fld id="{504AC199-CB28-4030-BA21-D5C4D3D9CF9E}" type="slidenum">
              <a:rPr lang="en-NZ" smtClean="0"/>
              <a:t>3</a:t>
            </a:fld>
            <a:endParaRPr lang="en-NZ"/>
          </a:p>
        </p:txBody>
      </p:sp>
    </p:spTree>
    <p:extLst>
      <p:ext uri="{BB962C8B-B14F-4D97-AF65-F5344CB8AC3E}">
        <p14:creationId xmlns:p14="http://schemas.microsoft.com/office/powerpoint/2010/main" val="11341492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a:t>
            </a:r>
            <a:r>
              <a:rPr lang="en-US" dirty="0" err="1"/>
              <a:t>Aotearoa</a:t>
            </a:r>
            <a:r>
              <a:rPr lang="en-US" dirty="0"/>
              <a:t>, we have a single set of </a:t>
            </a:r>
            <a:r>
              <a:rPr lang="en-US" i="1" dirty="0"/>
              <a:t>Standards </a:t>
            </a:r>
            <a:r>
              <a:rPr lang="en-US" dirty="0"/>
              <a:t>or </a:t>
            </a:r>
            <a:r>
              <a:rPr lang="en-US" i="1" dirty="0" err="1"/>
              <a:t>Paerewa</a:t>
            </a:r>
            <a:r>
              <a:rPr lang="en-US" i="1" dirty="0"/>
              <a:t> </a:t>
            </a:r>
            <a:r>
              <a:rPr lang="en-US" dirty="0"/>
              <a:t>for all positional leaders and teachers.</a:t>
            </a:r>
          </a:p>
          <a:p>
            <a:r>
              <a:rPr lang="en-US" dirty="0"/>
              <a:t>There are only 6</a:t>
            </a:r>
            <a:r>
              <a:rPr lang="en-US" baseline="0" dirty="0"/>
              <a:t> </a:t>
            </a:r>
            <a:r>
              <a:rPr lang="en-US" i="1" baseline="0" dirty="0"/>
              <a:t>Standards </a:t>
            </a:r>
            <a:r>
              <a:rPr lang="en-US" i="0" baseline="0" dirty="0"/>
              <a:t>and 6 </a:t>
            </a:r>
            <a:r>
              <a:rPr lang="en-US" i="1" baseline="0" dirty="0" err="1"/>
              <a:t>Paerewa</a:t>
            </a:r>
            <a:r>
              <a:rPr lang="en-US" i="1" baseline="0" dirty="0"/>
              <a:t> </a:t>
            </a:r>
            <a:r>
              <a:rPr lang="en-US" i="0" baseline="0" dirty="0"/>
              <a:t>and these apply to all teachers irrespective of where they teaching, the age of their learners, the priorities of the school, </a:t>
            </a:r>
            <a:r>
              <a:rPr lang="en-US" i="0" baseline="0" dirty="0" err="1"/>
              <a:t>kura</a:t>
            </a:r>
            <a:r>
              <a:rPr lang="en-US" i="0" baseline="0" dirty="0"/>
              <a:t> and communities they serve. </a:t>
            </a:r>
          </a:p>
          <a:p>
            <a:r>
              <a:rPr lang="en-US" i="0" baseline="0" dirty="0"/>
              <a:t>This is because the profession is trusted to use nationally available frameworks and policies to inform how they </a:t>
            </a:r>
            <a:r>
              <a:rPr lang="en-US" i="0" baseline="0" dirty="0" err="1"/>
              <a:t>contextualise</a:t>
            </a:r>
            <a:r>
              <a:rPr lang="en-US" i="0" baseline="0" dirty="0"/>
              <a:t> the </a:t>
            </a:r>
            <a:r>
              <a:rPr lang="en-US" i="1" baseline="0" dirty="0"/>
              <a:t>Standards </a:t>
            </a:r>
            <a:r>
              <a:rPr lang="en-US" i="0" baseline="0" dirty="0"/>
              <a:t>and </a:t>
            </a:r>
            <a:r>
              <a:rPr lang="en-US" i="1" baseline="0" dirty="0" err="1"/>
              <a:t>Paerewa</a:t>
            </a:r>
            <a:r>
              <a:rPr lang="en-US" i="1" baseline="0" dirty="0"/>
              <a:t> </a:t>
            </a:r>
            <a:r>
              <a:rPr lang="en-US" i="0" baseline="0" dirty="0"/>
              <a:t>for their setting. </a:t>
            </a:r>
          </a:p>
          <a:p>
            <a:r>
              <a:rPr lang="en-US" i="0" baseline="0" dirty="0"/>
              <a:t>The outcomes of this process is often recorded on the Council’s Quality Practice Template (but the recording formats can be used),</a:t>
            </a:r>
          </a:p>
          <a:p>
            <a:r>
              <a:rPr lang="en-US" i="0" baseline="0" dirty="0"/>
              <a:t>This is such an important part of working with the </a:t>
            </a:r>
            <a:r>
              <a:rPr lang="en-US" i="1" baseline="0" dirty="0"/>
              <a:t>Standards </a:t>
            </a:r>
            <a:r>
              <a:rPr lang="en-US" i="0" baseline="0" dirty="0"/>
              <a:t>and </a:t>
            </a:r>
            <a:r>
              <a:rPr lang="en-US" i="1" baseline="0" dirty="0" err="1"/>
              <a:t>Paerewa</a:t>
            </a:r>
            <a:r>
              <a:rPr lang="en-US" i="1" baseline="0" dirty="0"/>
              <a:t> </a:t>
            </a:r>
            <a:r>
              <a:rPr lang="en-US" i="0" baseline="0" dirty="0"/>
              <a:t>that it is reflected in element a of the professional growth cycle. </a:t>
            </a:r>
          </a:p>
          <a:p>
            <a:r>
              <a:rPr lang="en-US" i="0" baseline="0" dirty="0"/>
              <a:t>It may be helpful to use this approach for the LSC roles but it is not compulsory. </a:t>
            </a:r>
            <a:endParaRPr lang="en-US" i="0" dirty="0"/>
          </a:p>
        </p:txBody>
      </p:sp>
      <p:sp>
        <p:nvSpPr>
          <p:cNvPr id="4" name="Slide Number Placeholder 3"/>
          <p:cNvSpPr>
            <a:spLocks noGrp="1"/>
          </p:cNvSpPr>
          <p:nvPr>
            <p:ph type="sldNum" sz="quarter" idx="10"/>
          </p:nvPr>
        </p:nvSpPr>
        <p:spPr/>
        <p:txBody>
          <a:bodyPr/>
          <a:lstStyle/>
          <a:p>
            <a:fld id="{504AC199-CB28-4030-BA21-D5C4D3D9CF9E}" type="slidenum">
              <a:rPr lang="en-NZ" smtClean="0"/>
              <a:t>4</a:t>
            </a:fld>
            <a:endParaRPr lang="en-NZ"/>
          </a:p>
        </p:txBody>
      </p:sp>
    </p:spTree>
    <p:extLst>
      <p:ext uri="{BB962C8B-B14F-4D97-AF65-F5344CB8AC3E}">
        <p14:creationId xmlns:p14="http://schemas.microsoft.com/office/powerpoint/2010/main" val="16149580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200" kern="1200" dirty="0">
                <a:solidFill>
                  <a:schemeClr val="tx1"/>
                </a:solidFill>
                <a:effectLst/>
                <a:latin typeface="+mn-lt"/>
                <a:ea typeface="+mn-ea"/>
                <a:cs typeface="+mn-cs"/>
              </a:rPr>
              <a:t>The LSCs learners are often not students or children but teacher colleagues. This means that they meet and use the </a:t>
            </a:r>
            <a:r>
              <a:rPr lang="en-AU" sz="1200" i="1" kern="1200" dirty="0">
                <a:solidFill>
                  <a:schemeClr val="tx1"/>
                </a:solidFill>
                <a:effectLst/>
                <a:latin typeface="+mn-lt"/>
                <a:ea typeface="+mn-ea"/>
                <a:cs typeface="+mn-cs"/>
              </a:rPr>
              <a:t>Standards or </a:t>
            </a:r>
            <a:r>
              <a:rPr lang="en-AU" sz="1200" i="1" kern="1200" dirty="0" err="1">
                <a:solidFill>
                  <a:schemeClr val="tx1"/>
                </a:solidFill>
                <a:effectLst/>
                <a:latin typeface="+mn-lt"/>
                <a:ea typeface="+mn-ea"/>
                <a:cs typeface="+mn-cs"/>
              </a:rPr>
              <a:t>Paerewa</a:t>
            </a:r>
            <a:r>
              <a:rPr lang="en-AU" sz="1200" i="0" kern="1200" dirty="0">
                <a:solidFill>
                  <a:schemeClr val="tx1"/>
                </a:solidFill>
                <a:effectLst/>
                <a:latin typeface="+mn-lt"/>
                <a:ea typeface="+mn-ea"/>
                <a:cs typeface="+mn-cs"/>
              </a:rPr>
              <a:t> as</a:t>
            </a:r>
            <a:r>
              <a:rPr lang="en-AU" sz="1200" i="0" kern="1200" baseline="0" dirty="0">
                <a:solidFill>
                  <a:schemeClr val="tx1"/>
                </a:solidFill>
                <a:effectLst/>
                <a:latin typeface="+mn-lt"/>
                <a:ea typeface="+mn-ea"/>
                <a:cs typeface="+mn-cs"/>
              </a:rPr>
              <a:t> they work with (and teach) adults.</a:t>
            </a:r>
            <a:endParaRPr lang="en-AU"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AU"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AU" sz="1200" kern="1200" dirty="0">
                <a:solidFill>
                  <a:schemeClr val="tx1"/>
                </a:solidFill>
                <a:effectLst/>
                <a:latin typeface="+mn-lt"/>
                <a:ea typeface="+mn-ea"/>
                <a:cs typeface="+mn-cs"/>
              </a:rPr>
              <a:t>This also occurs for a range of other roles for examples principals, </a:t>
            </a:r>
            <a:r>
              <a:rPr lang="en-AU" sz="1200" kern="1200" dirty="0" err="1">
                <a:solidFill>
                  <a:schemeClr val="tx1"/>
                </a:solidFill>
                <a:effectLst/>
                <a:latin typeface="+mn-lt"/>
                <a:ea typeface="+mn-ea"/>
                <a:cs typeface="+mn-cs"/>
              </a:rPr>
              <a:t>tumuaki</a:t>
            </a:r>
            <a:r>
              <a:rPr lang="en-AU" sz="1200" kern="1200" dirty="0">
                <a:solidFill>
                  <a:schemeClr val="tx1"/>
                </a:solidFill>
                <a:effectLst/>
                <a:latin typeface="+mn-lt"/>
                <a:ea typeface="+mn-ea"/>
                <a:cs typeface="+mn-cs"/>
              </a:rPr>
              <a:t>, RTLB or teachers in initial teacher education.</a:t>
            </a:r>
          </a:p>
          <a:p>
            <a:pPr marL="0" marR="0" indent="0" algn="l" defTabSz="914400" rtl="0" eaLnBrk="1" fontAlgn="auto" latinLnBrk="0" hangingPunct="1">
              <a:lnSpc>
                <a:spcPct val="100000"/>
              </a:lnSpc>
              <a:spcBef>
                <a:spcPts val="0"/>
              </a:spcBef>
              <a:spcAft>
                <a:spcPts val="0"/>
              </a:spcAft>
              <a:buClrTx/>
              <a:buSzTx/>
              <a:buFontTx/>
              <a:buNone/>
              <a:tabLst/>
              <a:defRPr/>
            </a:pPr>
            <a:endParaRPr lang="en-AU"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AU" sz="1200" kern="1200" dirty="0">
                <a:solidFill>
                  <a:schemeClr val="tx1"/>
                </a:solidFill>
                <a:effectLst/>
                <a:latin typeface="+mn-lt"/>
                <a:ea typeface="+mn-ea"/>
                <a:cs typeface="+mn-cs"/>
              </a:rPr>
              <a:t>This has implications particularly for how</a:t>
            </a:r>
            <a:r>
              <a:rPr lang="en-AU" sz="1200" kern="1200" baseline="0" dirty="0">
                <a:solidFill>
                  <a:schemeClr val="tx1"/>
                </a:solidFill>
                <a:effectLst/>
                <a:latin typeface="+mn-lt"/>
                <a:ea typeface="+mn-ea"/>
                <a:cs typeface="+mn-cs"/>
              </a:rPr>
              <a:t> they create a </a:t>
            </a:r>
            <a:r>
              <a:rPr lang="en-AU" sz="1200" i="1" kern="1200" baseline="0" dirty="0">
                <a:solidFill>
                  <a:schemeClr val="tx1"/>
                </a:solidFill>
                <a:effectLst/>
                <a:latin typeface="+mn-lt"/>
                <a:ea typeface="+mn-ea"/>
                <a:cs typeface="+mn-cs"/>
              </a:rPr>
              <a:t>Learning Focused Culture, </a:t>
            </a:r>
            <a:r>
              <a:rPr lang="en-AU" sz="1200" i="1" kern="1200" dirty="0">
                <a:solidFill>
                  <a:schemeClr val="tx1"/>
                </a:solidFill>
                <a:effectLst/>
                <a:latin typeface="+mn-lt"/>
                <a:ea typeface="+mn-ea"/>
                <a:cs typeface="+mn-cs"/>
              </a:rPr>
              <a:t>Design the</a:t>
            </a:r>
            <a:r>
              <a:rPr lang="en-AU" sz="1200" i="1" kern="1200" baseline="0" dirty="0">
                <a:solidFill>
                  <a:schemeClr val="tx1"/>
                </a:solidFill>
                <a:effectLst/>
                <a:latin typeface="+mn-lt"/>
                <a:ea typeface="+mn-ea"/>
                <a:cs typeface="+mn-cs"/>
              </a:rPr>
              <a:t> </a:t>
            </a:r>
            <a:r>
              <a:rPr lang="en-AU" sz="1200" i="1" kern="1200" dirty="0">
                <a:solidFill>
                  <a:schemeClr val="tx1"/>
                </a:solidFill>
                <a:effectLst/>
                <a:latin typeface="+mn-lt"/>
                <a:ea typeface="+mn-ea"/>
                <a:cs typeface="+mn-cs"/>
              </a:rPr>
              <a:t>Learning</a:t>
            </a:r>
            <a:r>
              <a:rPr lang="en-AU" sz="1200" kern="1200" dirty="0">
                <a:solidFill>
                  <a:schemeClr val="tx1"/>
                </a:solidFill>
                <a:effectLst/>
                <a:latin typeface="+mn-lt"/>
                <a:ea typeface="+mn-ea"/>
                <a:cs typeface="+mn-cs"/>
              </a:rPr>
              <a:t> and how they </a:t>
            </a:r>
            <a:r>
              <a:rPr lang="en-AU" sz="1200" i="1" kern="1200" dirty="0">
                <a:solidFill>
                  <a:schemeClr val="tx1"/>
                </a:solidFill>
                <a:effectLst/>
                <a:latin typeface="+mn-lt"/>
                <a:ea typeface="+mn-ea"/>
                <a:cs typeface="+mn-cs"/>
              </a:rPr>
              <a:t>Teach</a:t>
            </a:r>
            <a:r>
              <a:rPr lang="en-AU" sz="1200" kern="1200" dirty="0">
                <a:solidFill>
                  <a:schemeClr val="tx1"/>
                </a:solidFill>
                <a:effectLst/>
                <a:latin typeface="+mn-lt"/>
                <a:ea typeface="+mn-ea"/>
                <a:cs typeface="+mn-cs"/>
              </a:rPr>
              <a:t>. Learning Support Coordinators will need to consider how these look within and inform their roles. </a:t>
            </a:r>
          </a:p>
          <a:p>
            <a:pPr marL="0" marR="0" indent="0" algn="l" defTabSz="914400" rtl="0" eaLnBrk="1" fontAlgn="auto" latinLnBrk="0" hangingPunct="1">
              <a:lnSpc>
                <a:spcPct val="100000"/>
              </a:lnSpc>
              <a:spcBef>
                <a:spcPts val="0"/>
              </a:spcBef>
              <a:spcAft>
                <a:spcPts val="0"/>
              </a:spcAft>
              <a:buClrTx/>
              <a:buSzTx/>
              <a:buFontTx/>
              <a:buNone/>
              <a:tabLst/>
              <a:defRPr/>
            </a:pPr>
            <a:endParaRPr lang="en-AU"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AU" sz="1200" kern="1200" dirty="0">
                <a:solidFill>
                  <a:schemeClr val="tx1"/>
                </a:solidFill>
                <a:effectLst/>
                <a:latin typeface="+mn-lt"/>
                <a:ea typeface="+mn-ea"/>
                <a:cs typeface="+mn-cs"/>
              </a:rPr>
              <a:t>Being conscious of the </a:t>
            </a:r>
            <a:r>
              <a:rPr lang="en-AU" sz="1200" i="1" kern="1200" dirty="0">
                <a:solidFill>
                  <a:schemeClr val="tx1"/>
                </a:solidFill>
                <a:effectLst/>
                <a:latin typeface="+mn-lt"/>
                <a:ea typeface="+mn-ea"/>
                <a:cs typeface="+mn-cs"/>
              </a:rPr>
              <a:t>Standards </a:t>
            </a:r>
            <a:r>
              <a:rPr lang="en-AU" sz="1200" kern="1200" dirty="0">
                <a:solidFill>
                  <a:schemeClr val="tx1"/>
                </a:solidFill>
                <a:effectLst/>
                <a:latin typeface="+mn-lt"/>
                <a:ea typeface="+mn-ea"/>
                <a:cs typeface="+mn-cs"/>
              </a:rPr>
              <a:t>in their roles will become a natural part of the professional growth cycle too where the elements emphasise not only meeting but </a:t>
            </a:r>
            <a:r>
              <a:rPr lang="en-AU" sz="1200" b="1" kern="1200" dirty="0">
                <a:solidFill>
                  <a:schemeClr val="tx1"/>
                </a:solidFill>
                <a:effectLst/>
                <a:latin typeface="+mn-lt"/>
                <a:ea typeface="+mn-ea"/>
                <a:cs typeface="+mn-cs"/>
              </a:rPr>
              <a:t>using </a:t>
            </a:r>
            <a:r>
              <a:rPr lang="en-AU" sz="1200" kern="1200" dirty="0">
                <a:solidFill>
                  <a:schemeClr val="tx1"/>
                </a:solidFill>
                <a:effectLst/>
                <a:latin typeface="+mn-lt"/>
                <a:ea typeface="+mn-ea"/>
                <a:cs typeface="+mn-cs"/>
              </a:rPr>
              <a:t>the </a:t>
            </a:r>
            <a:r>
              <a:rPr lang="en-AU" sz="1200" i="1" kern="1200" dirty="0">
                <a:solidFill>
                  <a:schemeClr val="tx1"/>
                </a:solidFill>
                <a:effectLst/>
                <a:latin typeface="+mn-lt"/>
                <a:ea typeface="+mn-ea"/>
                <a:cs typeface="+mn-cs"/>
              </a:rPr>
              <a:t>Standards. </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504AC199-CB28-4030-BA21-D5C4D3D9CF9E}" type="slidenum">
              <a:rPr lang="en-NZ" smtClean="0"/>
              <a:t>5</a:t>
            </a:fld>
            <a:endParaRPr lang="en-NZ"/>
          </a:p>
        </p:txBody>
      </p:sp>
    </p:spTree>
    <p:extLst>
      <p:ext uri="{BB962C8B-B14F-4D97-AF65-F5344CB8AC3E}">
        <p14:creationId xmlns:p14="http://schemas.microsoft.com/office/powerpoint/2010/main" val="17798818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sz="1200" kern="1200" dirty="0">
                <a:solidFill>
                  <a:schemeClr val="tx1"/>
                </a:solidFill>
                <a:effectLst/>
                <a:latin typeface="+mn-lt"/>
                <a:ea typeface="+mn-ea"/>
                <a:cs typeface="+mn-cs"/>
              </a:rPr>
              <a:t>Information for LSC and their Employing Principals</a:t>
            </a:r>
          </a:p>
          <a:p>
            <a:r>
              <a:rPr lang="en-NZ" sz="1200" kern="1200" dirty="0">
                <a:solidFill>
                  <a:schemeClr val="tx1"/>
                </a:solidFill>
                <a:effectLst/>
                <a:latin typeface="+mn-lt"/>
                <a:ea typeface="+mn-ea"/>
                <a:cs typeface="+mn-cs"/>
              </a:rPr>
              <a:t>For LSCs in English medium settings, the alignment between the </a:t>
            </a:r>
            <a:r>
              <a:rPr lang="en-NZ" sz="1200" i="1" kern="1200" dirty="0">
                <a:solidFill>
                  <a:schemeClr val="tx1"/>
                </a:solidFill>
                <a:effectLst/>
                <a:latin typeface="+mn-lt"/>
                <a:ea typeface="+mn-ea"/>
                <a:cs typeface="+mn-cs"/>
              </a:rPr>
              <a:t>Standards with elaborations</a:t>
            </a:r>
            <a:r>
              <a:rPr lang="en-NZ" sz="1200" i="1" kern="1200" baseline="0" dirty="0">
                <a:solidFill>
                  <a:schemeClr val="tx1"/>
                </a:solidFill>
                <a:effectLst/>
                <a:latin typeface="+mn-lt"/>
                <a:ea typeface="+mn-ea"/>
                <a:cs typeface="+mn-cs"/>
              </a:rPr>
              <a:t> </a:t>
            </a:r>
            <a:r>
              <a:rPr lang="en-NZ" sz="1200" kern="1200" dirty="0">
                <a:solidFill>
                  <a:schemeClr val="tx1"/>
                </a:solidFill>
                <a:effectLst/>
                <a:latin typeface="+mn-lt"/>
                <a:ea typeface="+mn-ea"/>
                <a:cs typeface="+mn-cs"/>
              </a:rPr>
              <a:t>and the Role Description has now been presented in a matrix available on the Teaching Council </a:t>
            </a:r>
            <a:r>
              <a:rPr lang="en-NZ" sz="1200" u="sng" kern="1200" dirty="0">
                <a:solidFill>
                  <a:schemeClr val="tx1"/>
                </a:solidFill>
                <a:effectLst/>
                <a:latin typeface="+mn-lt"/>
                <a:ea typeface="+mn-ea"/>
                <a:cs typeface="+mn-cs"/>
              </a:rPr>
              <a:t>website</a:t>
            </a:r>
            <a:r>
              <a:rPr lang="en-NZ" sz="1200" kern="1200" dirty="0">
                <a:solidFill>
                  <a:schemeClr val="tx1"/>
                </a:solidFill>
                <a:effectLst/>
                <a:latin typeface="+mn-lt"/>
                <a:ea typeface="+mn-ea"/>
                <a:cs typeface="+mn-cs"/>
              </a:rPr>
              <a:t>. There are also Quality Practice examples provided by some LSCs showing their contextual interpretation of the </a:t>
            </a:r>
            <a:r>
              <a:rPr lang="en-NZ" sz="1200" i="1" kern="1200" dirty="0">
                <a:solidFill>
                  <a:schemeClr val="tx1"/>
                </a:solidFill>
                <a:effectLst/>
                <a:latin typeface="+mn-lt"/>
                <a:ea typeface="+mn-ea"/>
                <a:cs typeface="+mn-cs"/>
              </a:rPr>
              <a:t>Standards </a:t>
            </a:r>
            <a:r>
              <a:rPr lang="en-NZ" sz="1200" kern="1200" dirty="0">
                <a:solidFill>
                  <a:schemeClr val="tx1"/>
                </a:solidFill>
                <a:effectLst/>
                <a:latin typeface="+mn-lt"/>
                <a:ea typeface="+mn-ea"/>
                <a:cs typeface="+mn-cs"/>
              </a:rPr>
              <a:t>in the work of LSCs in different settings. These are indicative and not compulsory in LSC practice. </a:t>
            </a:r>
            <a:endParaRPr lang="en-US" sz="1200" kern="1200" dirty="0">
              <a:solidFill>
                <a:schemeClr val="tx1"/>
              </a:solidFill>
              <a:effectLst/>
              <a:latin typeface="+mn-lt"/>
              <a:ea typeface="+mn-ea"/>
              <a:cs typeface="+mn-cs"/>
            </a:endParaRPr>
          </a:p>
          <a:p>
            <a:r>
              <a:rPr lang="en-NZ"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NZ" sz="1200" kern="1200" dirty="0">
                <a:solidFill>
                  <a:schemeClr val="tx1"/>
                </a:solidFill>
                <a:effectLst/>
                <a:latin typeface="+mn-lt"/>
                <a:ea typeface="+mn-ea"/>
                <a:cs typeface="+mn-cs"/>
              </a:rPr>
              <a:t>For LSCs in Māori medium settings, the </a:t>
            </a:r>
            <a:r>
              <a:rPr lang="en-NZ" sz="1200" i="1" kern="1200" dirty="0" err="1">
                <a:solidFill>
                  <a:schemeClr val="tx1"/>
                </a:solidFill>
                <a:effectLst/>
                <a:latin typeface="+mn-lt"/>
                <a:ea typeface="+mn-ea"/>
                <a:cs typeface="+mn-cs"/>
              </a:rPr>
              <a:t>Paerewa</a:t>
            </a:r>
            <a:r>
              <a:rPr lang="en-NZ" sz="1200" i="1" kern="1200" dirty="0">
                <a:solidFill>
                  <a:schemeClr val="tx1"/>
                </a:solidFill>
                <a:effectLst/>
                <a:latin typeface="+mn-lt"/>
                <a:ea typeface="+mn-ea"/>
                <a:cs typeface="+mn-cs"/>
              </a:rPr>
              <a:t> </a:t>
            </a:r>
            <a:r>
              <a:rPr lang="en-NZ" sz="1200" kern="1200" dirty="0">
                <a:solidFill>
                  <a:schemeClr val="tx1"/>
                </a:solidFill>
                <a:effectLst/>
                <a:latin typeface="+mn-lt"/>
                <a:ea typeface="+mn-ea"/>
                <a:cs typeface="+mn-cs"/>
              </a:rPr>
              <a:t>and Role Description are aligned, but have not YET been developed into a matrix</a:t>
            </a:r>
            <a:r>
              <a:rPr lang="en-NZ" sz="1200" u="sng" kern="1200" dirty="0">
                <a:solidFill>
                  <a:schemeClr val="tx1"/>
                </a:solidFill>
                <a:effectLst/>
                <a:latin typeface="+mn-lt"/>
                <a:ea typeface="+mn-ea"/>
                <a:cs typeface="+mn-cs"/>
              </a:rPr>
              <a:t>.</a:t>
            </a:r>
            <a:r>
              <a:rPr lang="en-NZ" sz="1200" kern="1200" dirty="0">
                <a:solidFill>
                  <a:schemeClr val="tx1"/>
                </a:solidFill>
                <a:effectLst/>
                <a:latin typeface="+mn-lt"/>
                <a:ea typeface="+mn-ea"/>
                <a:cs typeface="+mn-cs"/>
              </a:rPr>
              <a:t> Similarly, </a:t>
            </a:r>
            <a:r>
              <a:rPr lang="en-NZ" sz="1200" kern="1200" dirty="0" err="1">
                <a:solidFill>
                  <a:schemeClr val="tx1"/>
                </a:solidFill>
                <a:effectLst/>
                <a:latin typeface="+mn-lt"/>
                <a:ea typeface="+mn-ea"/>
                <a:cs typeface="+mn-cs"/>
              </a:rPr>
              <a:t>Eexamples</a:t>
            </a:r>
            <a:r>
              <a:rPr lang="en-NZ" sz="1200" kern="1200" dirty="0">
                <a:solidFill>
                  <a:schemeClr val="tx1"/>
                </a:solidFill>
                <a:effectLst/>
                <a:latin typeface="+mn-lt"/>
                <a:ea typeface="+mn-ea"/>
                <a:cs typeface="+mn-cs"/>
              </a:rPr>
              <a:t> of contextual interpretation have not been developed.</a:t>
            </a:r>
            <a:r>
              <a:rPr lang="en-NZ" sz="1200" kern="1200" baseline="0" dirty="0">
                <a:solidFill>
                  <a:schemeClr val="tx1"/>
                </a:solidFill>
                <a:effectLst/>
                <a:latin typeface="+mn-lt"/>
                <a:ea typeface="+mn-ea"/>
                <a:cs typeface="+mn-cs"/>
              </a:rPr>
              <a:t> LSCs from Māori medium contexts sought a longer timeframe to be clear about how Role Description, the </a:t>
            </a:r>
            <a:r>
              <a:rPr lang="en-NZ" sz="1200" kern="1200" baseline="0" dirty="0" err="1">
                <a:solidFill>
                  <a:schemeClr val="tx1"/>
                </a:solidFill>
                <a:effectLst/>
                <a:latin typeface="+mn-lt"/>
                <a:ea typeface="+mn-ea"/>
                <a:cs typeface="+mn-cs"/>
              </a:rPr>
              <a:t>Paerewa</a:t>
            </a:r>
            <a:r>
              <a:rPr lang="en-NZ" sz="1200" kern="1200" baseline="0" dirty="0">
                <a:solidFill>
                  <a:schemeClr val="tx1"/>
                </a:solidFill>
                <a:effectLst/>
                <a:latin typeface="+mn-lt"/>
                <a:ea typeface="+mn-ea"/>
                <a:cs typeface="+mn-cs"/>
              </a:rPr>
              <a:t> fit to one and other. </a:t>
            </a:r>
          </a:p>
          <a:p>
            <a:r>
              <a:rPr lang="en-NZ" sz="1200" kern="1200" baseline="0" dirty="0">
                <a:solidFill>
                  <a:schemeClr val="tx1"/>
                </a:solidFill>
                <a:effectLst/>
                <a:latin typeface="+mn-lt"/>
                <a:ea typeface="+mn-ea"/>
                <a:cs typeface="+mn-cs"/>
              </a:rPr>
              <a:t>For this reason, the Council requests that the in the interim, elaborations related to each </a:t>
            </a:r>
            <a:r>
              <a:rPr lang="en-NZ" sz="1200" kern="1200" baseline="0" dirty="0" err="1">
                <a:solidFill>
                  <a:schemeClr val="tx1"/>
                </a:solidFill>
                <a:effectLst/>
                <a:latin typeface="+mn-lt"/>
                <a:ea typeface="+mn-ea"/>
                <a:cs typeface="+mn-cs"/>
              </a:rPr>
              <a:t>Paerewa</a:t>
            </a:r>
            <a:r>
              <a:rPr lang="en-NZ" sz="1200" kern="1200" dirty="0">
                <a:solidFill>
                  <a:schemeClr val="tx1"/>
                </a:solidFill>
                <a:effectLst/>
                <a:latin typeface="+mn-lt"/>
                <a:ea typeface="+mn-ea"/>
                <a:cs typeface="+mn-cs"/>
              </a:rPr>
              <a:t> written in </a:t>
            </a:r>
            <a:r>
              <a:rPr lang="en-NZ" sz="1200" i="1" kern="1200" baseline="0" dirty="0">
                <a:solidFill>
                  <a:schemeClr val="tx1"/>
                </a:solidFill>
                <a:effectLst/>
                <a:latin typeface="+mn-lt"/>
                <a:ea typeface="+mn-ea"/>
                <a:cs typeface="+mn-cs"/>
              </a:rPr>
              <a:t>Our Code, Our </a:t>
            </a:r>
            <a:r>
              <a:rPr lang="en-NZ" sz="1200" i="1" kern="1200" baseline="0" dirty="0" err="1">
                <a:solidFill>
                  <a:schemeClr val="tx1"/>
                </a:solidFill>
                <a:effectLst/>
                <a:latin typeface="+mn-lt"/>
                <a:ea typeface="+mn-ea"/>
                <a:cs typeface="+mn-cs"/>
              </a:rPr>
              <a:t>Stadnards</a:t>
            </a:r>
            <a:r>
              <a:rPr lang="en-NZ" sz="1200" i="1" kern="1200" baseline="0" dirty="0">
                <a:solidFill>
                  <a:schemeClr val="tx1"/>
                </a:solidFill>
                <a:effectLst/>
                <a:latin typeface="+mn-lt"/>
                <a:ea typeface="+mn-ea"/>
                <a:cs typeface="+mn-cs"/>
              </a:rPr>
              <a:t>, </a:t>
            </a:r>
            <a:r>
              <a:rPr lang="en-NZ" sz="1200" i="1" kern="1200" baseline="0" dirty="0" err="1">
                <a:solidFill>
                  <a:schemeClr val="tx1"/>
                </a:solidFill>
                <a:effectLst/>
                <a:latin typeface="+mn-lt"/>
                <a:ea typeface="+mn-ea"/>
                <a:cs typeface="+mn-cs"/>
              </a:rPr>
              <a:t>Ngā</a:t>
            </a:r>
            <a:r>
              <a:rPr lang="en-NZ" sz="1200" i="1" kern="1200" baseline="0" dirty="0">
                <a:solidFill>
                  <a:schemeClr val="tx1"/>
                </a:solidFill>
                <a:effectLst/>
                <a:latin typeface="+mn-lt"/>
                <a:ea typeface="+mn-ea"/>
                <a:cs typeface="+mn-cs"/>
              </a:rPr>
              <a:t> </a:t>
            </a:r>
            <a:r>
              <a:rPr lang="en-NZ" sz="1200" i="1" kern="1200" baseline="0" dirty="0" err="1">
                <a:solidFill>
                  <a:schemeClr val="tx1"/>
                </a:solidFill>
                <a:effectLst/>
                <a:latin typeface="+mn-lt"/>
                <a:ea typeface="+mn-ea"/>
                <a:cs typeface="+mn-cs"/>
              </a:rPr>
              <a:t>Tikanga</a:t>
            </a:r>
            <a:r>
              <a:rPr lang="en-NZ" sz="1200" i="1" kern="1200" baseline="0" dirty="0">
                <a:solidFill>
                  <a:schemeClr val="tx1"/>
                </a:solidFill>
                <a:effectLst/>
                <a:latin typeface="+mn-lt"/>
                <a:ea typeface="+mn-ea"/>
                <a:cs typeface="+mn-cs"/>
              </a:rPr>
              <a:t> </a:t>
            </a:r>
            <a:r>
              <a:rPr lang="en-NZ" sz="1200" i="1" kern="1200" baseline="0" dirty="0" err="1">
                <a:solidFill>
                  <a:schemeClr val="tx1"/>
                </a:solidFill>
                <a:effectLst/>
                <a:latin typeface="+mn-lt"/>
                <a:ea typeface="+mn-ea"/>
                <a:cs typeface="+mn-cs"/>
              </a:rPr>
              <a:t>Matatika</a:t>
            </a:r>
            <a:r>
              <a:rPr lang="en-NZ" sz="1200" i="1" kern="1200" baseline="0" dirty="0">
                <a:solidFill>
                  <a:schemeClr val="tx1"/>
                </a:solidFill>
                <a:effectLst/>
                <a:latin typeface="+mn-lt"/>
                <a:ea typeface="+mn-ea"/>
                <a:cs typeface="+mn-cs"/>
              </a:rPr>
              <a:t>, </a:t>
            </a:r>
            <a:r>
              <a:rPr lang="en-NZ" sz="1200" i="1" kern="1200" baseline="0" dirty="0" err="1">
                <a:solidFill>
                  <a:schemeClr val="tx1"/>
                </a:solidFill>
                <a:effectLst/>
                <a:latin typeface="+mn-lt"/>
                <a:ea typeface="+mn-ea"/>
                <a:cs typeface="+mn-cs"/>
              </a:rPr>
              <a:t>Ngā</a:t>
            </a:r>
            <a:r>
              <a:rPr lang="en-NZ" sz="1200" i="1" kern="1200" baseline="0" dirty="0">
                <a:solidFill>
                  <a:schemeClr val="tx1"/>
                </a:solidFill>
                <a:effectLst/>
                <a:latin typeface="+mn-lt"/>
                <a:ea typeface="+mn-ea"/>
                <a:cs typeface="+mn-cs"/>
              </a:rPr>
              <a:t> </a:t>
            </a:r>
            <a:r>
              <a:rPr lang="en-NZ" sz="1200" i="1" kern="1200" baseline="0" dirty="0" err="1">
                <a:solidFill>
                  <a:schemeClr val="tx1"/>
                </a:solidFill>
                <a:effectLst/>
                <a:latin typeface="+mn-lt"/>
                <a:ea typeface="+mn-ea"/>
                <a:cs typeface="+mn-cs"/>
              </a:rPr>
              <a:t>Paerewa</a:t>
            </a:r>
            <a:r>
              <a:rPr lang="en-NZ" sz="1200" i="1" kern="1200" baseline="0" dirty="0">
                <a:solidFill>
                  <a:schemeClr val="tx1"/>
                </a:solidFill>
                <a:effectLst/>
                <a:latin typeface="+mn-lt"/>
                <a:ea typeface="+mn-ea"/>
                <a:cs typeface="+mn-cs"/>
              </a:rPr>
              <a:t> </a:t>
            </a:r>
            <a:r>
              <a:rPr lang="en-NZ" sz="1200" i="0" kern="1200" baseline="0" dirty="0">
                <a:solidFill>
                  <a:schemeClr val="tx1"/>
                </a:solidFill>
                <a:effectLst/>
                <a:latin typeface="+mn-lt"/>
                <a:ea typeface="+mn-ea"/>
                <a:cs typeface="+mn-cs"/>
              </a:rPr>
              <a:t>(p p 19 and p 21) and </a:t>
            </a:r>
            <a:r>
              <a:rPr lang="en-NZ" sz="1200" kern="1200" dirty="0">
                <a:solidFill>
                  <a:schemeClr val="tx1"/>
                </a:solidFill>
                <a:effectLst/>
                <a:latin typeface="+mn-lt"/>
                <a:ea typeface="+mn-ea"/>
                <a:cs typeface="+mn-cs"/>
              </a:rPr>
              <a:t>available on the Teaching Council </a:t>
            </a:r>
            <a:r>
              <a:rPr lang="en-NZ" sz="1200" u="sng" kern="1200" dirty="0">
                <a:solidFill>
                  <a:schemeClr val="tx1"/>
                </a:solidFill>
                <a:effectLst/>
                <a:latin typeface="+mn-lt"/>
                <a:ea typeface="+mn-ea"/>
                <a:cs typeface="+mn-cs"/>
              </a:rPr>
              <a:t>website </a:t>
            </a:r>
            <a:r>
              <a:rPr lang="en-NZ" sz="1200" kern="1200" dirty="0">
                <a:solidFill>
                  <a:schemeClr val="tx1"/>
                </a:solidFill>
                <a:effectLst/>
                <a:latin typeface="+mn-lt"/>
                <a:ea typeface="+mn-ea"/>
                <a:cs typeface="+mn-cs"/>
              </a:rPr>
              <a:t>be used as indicative of how the LSCs demonstrate the </a:t>
            </a:r>
            <a:r>
              <a:rPr lang="en-NZ" sz="1200" i="1" kern="1200" dirty="0" err="1">
                <a:solidFill>
                  <a:schemeClr val="tx1"/>
                </a:solidFill>
                <a:effectLst/>
                <a:latin typeface="+mn-lt"/>
                <a:ea typeface="+mn-ea"/>
                <a:cs typeface="+mn-cs"/>
              </a:rPr>
              <a:t>Paerewa</a:t>
            </a:r>
            <a:r>
              <a:rPr lang="en-NZ" sz="1200" i="1" kern="1200" dirty="0">
                <a:solidFill>
                  <a:schemeClr val="tx1"/>
                </a:solidFill>
                <a:effectLst/>
                <a:latin typeface="+mn-lt"/>
                <a:ea typeface="+mn-ea"/>
                <a:cs typeface="+mn-cs"/>
              </a:rPr>
              <a:t>. </a:t>
            </a:r>
          </a:p>
          <a:p>
            <a:endParaRPr lang="en-NZ" sz="1200" i="1" kern="1200" dirty="0">
              <a:solidFill>
                <a:schemeClr val="tx1"/>
              </a:solidFill>
              <a:effectLst/>
              <a:latin typeface="+mn-lt"/>
              <a:ea typeface="+mn-ea"/>
              <a:cs typeface="+mn-cs"/>
            </a:endParaRPr>
          </a:p>
          <a:p>
            <a:r>
              <a:rPr lang="en-NZ" sz="1200" kern="1200" dirty="0">
                <a:solidFill>
                  <a:schemeClr val="tx1"/>
                </a:solidFill>
                <a:effectLst/>
                <a:latin typeface="+mn-lt"/>
                <a:ea typeface="+mn-ea"/>
                <a:cs typeface="+mn-cs"/>
              </a:rPr>
              <a:t>As with the English medium Quality Practice examples, it is not expected that every elaboration would</a:t>
            </a:r>
            <a:r>
              <a:rPr lang="en-NZ" sz="1200" kern="1200" baseline="0" dirty="0">
                <a:solidFill>
                  <a:schemeClr val="tx1"/>
                </a:solidFill>
                <a:effectLst/>
                <a:latin typeface="+mn-lt"/>
                <a:ea typeface="+mn-ea"/>
                <a:cs typeface="+mn-cs"/>
              </a:rPr>
              <a:t> be visible, </a:t>
            </a:r>
            <a:r>
              <a:rPr lang="en-NZ" sz="1200" kern="1200" dirty="0">
                <a:solidFill>
                  <a:schemeClr val="tx1"/>
                </a:solidFill>
                <a:effectLst/>
                <a:latin typeface="+mn-lt"/>
                <a:ea typeface="+mn-ea"/>
                <a:cs typeface="+mn-cs"/>
              </a:rPr>
              <a:t>these are indicative and expected to be representative not compulsory in LSC practice. </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504AC199-CB28-4030-BA21-D5C4D3D9CF9E}" type="slidenum">
              <a:rPr lang="en-NZ" smtClean="0"/>
              <a:t>6</a:t>
            </a:fld>
            <a:endParaRPr lang="en-NZ"/>
          </a:p>
        </p:txBody>
      </p:sp>
    </p:spTree>
    <p:extLst>
      <p:ext uri="{BB962C8B-B14F-4D97-AF65-F5344CB8AC3E}">
        <p14:creationId xmlns:p14="http://schemas.microsoft.com/office/powerpoint/2010/main" val="11875591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NZ" sz="1200" kern="1200" dirty="0">
                <a:solidFill>
                  <a:schemeClr val="tx1"/>
                </a:solidFill>
                <a:effectLst/>
                <a:latin typeface="+mn-lt"/>
                <a:ea typeface="+mn-ea"/>
                <a:cs typeface="+mn-cs"/>
              </a:rPr>
              <a:t>In this slide, there is an abbreviated overview</a:t>
            </a:r>
            <a:r>
              <a:rPr lang="en-NZ" sz="1200" kern="1200" baseline="0" dirty="0">
                <a:solidFill>
                  <a:schemeClr val="tx1"/>
                </a:solidFill>
                <a:effectLst/>
                <a:latin typeface="+mn-lt"/>
                <a:ea typeface="+mn-ea"/>
                <a:cs typeface="+mn-cs"/>
              </a:rPr>
              <a:t> of the PGC elements as they specifically relate to the LSC role. The resources include the complete set of elements that provide the basis for this slide that overviews the process.</a:t>
            </a:r>
            <a:endParaRPr lang="en-NZ"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NZ" sz="1200" kern="1200" dirty="0">
                <a:solidFill>
                  <a:schemeClr val="tx1"/>
                </a:solidFill>
                <a:effectLst/>
                <a:latin typeface="+mn-lt"/>
                <a:ea typeface="+mn-ea"/>
                <a:cs typeface="+mn-cs"/>
              </a:rPr>
              <a:t>For all teachers and </a:t>
            </a:r>
            <a:r>
              <a:rPr lang="en-NZ" sz="1200" kern="1200" dirty="0" err="1">
                <a:solidFill>
                  <a:schemeClr val="tx1"/>
                </a:solidFill>
                <a:effectLst/>
                <a:latin typeface="+mn-lt"/>
                <a:ea typeface="+mn-ea"/>
                <a:cs typeface="+mn-cs"/>
              </a:rPr>
              <a:t>kaiako</a:t>
            </a:r>
            <a:r>
              <a:rPr lang="en-NZ" sz="1200" kern="1200" dirty="0">
                <a:solidFill>
                  <a:schemeClr val="tx1"/>
                </a:solidFill>
                <a:effectLst/>
                <a:latin typeface="+mn-lt"/>
                <a:ea typeface="+mn-ea"/>
                <a:cs typeface="+mn-cs"/>
              </a:rPr>
              <a:t> in these roles, participation in a professional growth cycle is required and endorsement decisions are based on the LSC’s practice as required for the</a:t>
            </a:r>
            <a:r>
              <a:rPr lang="en-AU" sz="1200" kern="1200" dirty="0">
                <a:solidFill>
                  <a:schemeClr val="tx1"/>
                </a:solidFill>
                <a:effectLst/>
                <a:latin typeface="+mn-lt"/>
                <a:ea typeface="+mn-ea"/>
                <a:cs typeface="+mn-cs"/>
              </a:rPr>
              <a:t> </a:t>
            </a:r>
            <a:r>
              <a:rPr lang="en-AU" sz="1200" kern="1200" dirty="0" err="1">
                <a:solidFill>
                  <a:schemeClr val="tx1"/>
                </a:solidFill>
                <a:effectLst/>
                <a:latin typeface="+mn-lt"/>
                <a:ea typeface="+mn-ea"/>
                <a:cs typeface="+mn-cs"/>
              </a:rPr>
              <a:t>Tuturū</a:t>
            </a:r>
            <a:r>
              <a:rPr lang="en-AU" sz="1200" kern="1200" dirty="0">
                <a:solidFill>
                  <a:schemeClr val="tx1"/>
                </a:solidFill>
                <a:effectLst/>
                <a:latin typeface="+mn-lt"/>
                <a:ea typeface="+mn-ea"/>
                <a:cs typeface="+mn-cs"/>
              </a:rPr>
              <a:t> Full (Category One) practising certificate</a:t>
            </a:r>
            <a:r>
              <a:rPr lang="en-NZ" sz="1200" kern="1200" dirty="0">
                <a:solidFill>
                  <a:schemeClr val="tx1"/>
                </a:solidFill>
                <a:effectLst/>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r>
              <a:rPr lang="en-NZ" sz="1200" kern="1200" dirty="0">
                <a:solidFill>
                  <a:schemeClr val="tx1"/>
                </a:solidFill>
                <a:effectLst/>
                <a:latin typeface="+mn-lt"/>
                <a:ea typeface="+mn-ea"/>
                <a:cs typeface="+mn-cs"/>
              </a:rPr>
              <a:t>I shall explain this a little further here:</a:t>
            </a:r>
          </a:p>
          <a:p>
            <a:pPr marL="171450" lvl="0" indent="-171450" fontAlgn="base">
              <a:lnSpc>
                <a:spcPct val="100000"/>
              </a:lnSpc>
              <a:spcBef>
                <a:spcPts val="0"/>
              </a:spcBef>
              <a:buFont typeface="Arial" charset="0"/>
              <a:buChar char="•"/>
              <a:defRPr/>
            </a:pPr>
            <a:r>
              <a:rPr lang="en-NZ" dirty="0"/>
              <a:t>Employing school, </a:t>
            </a:r>
            <a:r>
              <a:rPr lang="en-NZ" dirty="0" err="1"/>
              <a:t>kura</a:t>
            </a:r>
            <a:r>
              <a:rPr lang="en-NZ" dirty="0"/>
              <a:t> principals or </a:t>
            </a:r>
            <a:r>
              <a:rPr lang="en-NZ" dirty="0" err="1"/>
              <a:t>tumuaki</a:t>
            </a:r>
            <a:r>
              <a:rPr lang="en-NZ" dirty="0"/>
              <a:t> and their LSC will have common understanding of the </a:t>
            </a:r>
            <a:r>
              <a:rPr lang="en-NZ" i="1" dirty="0"/>
              <a:t>Standards </a:t>
            </a:r>
            <a:r>
              <a:rPr lang="en-NZ" dirty="0"/>
              <a:t>or </a:t>
            </a:r>
            <a:r>
              <a:rPr lang="en-NZ" i="1" dirty="0" err="1"/>
              <a:t>Paerewa</a:t>
            </a:r>
            <a:r>
              <a:rPr lang="en-NZ" i="1" dirty="0"/>
              <a:t> </a:t>
            </a:r>
            <a:r>
              <a:rPr lang="en-NZ" dirty="0"/>
              <a:t>and what meeting them as LSC in their context looks like. For English medium some examples have been</a:t>
            </a:r>
            <a:r>
              <a:rPr lang="en-NZ" baseline="0" dirty="0"/>
              <a:t> included in the resource here. </a:t>
            </a:r>
            <a:endParaRPr lang="en-NZ" dirty="0"/>
          </a:p>
          <a:p>
            <a:pPr marL="171450" lvl="0" indent="-171450" fontAlgn="base">
              <a:lnSpc>
                <a:spcPct val="100000"/>
              </a:lnSpc>
              <a:spcBef>
                <a:spcPts val="0"/>
              </a:spcBef>
              <a:buFont typeface="Arial" charset="0"/>
              <a:buChar char="•"/>
              <a:defRPr/>
            </a:pPr>
            <a:r>
              <a:rPr lang="en-NZ" dirty="0"/>
              <a:t>With the principal or </a:t>
            </a:r>
            <a:r>
              <a:rPr lang="en-NZ" dirty="0" err="1"/>
              <a:t>tumuaki</a:t>
            </a:r>
            <a:r>
              <a:rPr lang="en-NZ" dirty="0"/>
              <a:t>, LSCs will plan and participate in a cycle of professional growth. </a:t>
            </a:r>
          </a:p>
          <a:p>
            <a:pPr marL="171450" lvl="0" indent="-171450" fontAlgn="base">
              <a:lnSpc>
                <a:spcPct val="100000"/>
              </a:lnSpc>
              <a:spcBef>
                <a:spcPts val="0"/>
              </a:spcBef>
              <a:buFont typeface="Arial" charset="0"/>
              <a:buChar char="•"/>
              <a:defRPr/>
            </a:pPr>
            <a:r>
              <a:rPr lang="en-NZ" dirty="0"/>
              <a:t>As part of the PGC, the LSC will have the opportunity to learn, grow and discuss their practice and receive feedback.</a:t>
            </a:r>
          </a:p>
          <a:p>
            <a:pPr marL="171450" lvl="0" indent="-171450" fontAlgn="base">
              <a:lnSpc>
                <a:spcPct val="100000"/>
              </a:lnSpc>
              <a:spcBef>
                <a:spcPts val="0"/>
              </a:spcBef>
              <a:buFont typeface="Arial" charset="0"/>
              <a:buChar char="•"/>
              <a:defRPr/>
            </a:pPr>
            <a:r>
              <a:rPr lang="en-NZ" dirty="0"/>
              <a:t>The employing school, </a:t>
            </a:r>
            <a:r>
              <a:rPr lang="en-NZ" dirty="0" err="1"/>
              <a:t>kura</a:t>
            </a:r>
            <a:r>
              <a:rPr lang="en-NZ" dirty="0"/>
              <a:t>, principal or </a:t>
            </a:r>
            <a:r>
              <a:rPr lang="en-NZ" dirty="0" err="1"/>
              <a:t>tumuaki</a:t>
            </a:r>
            <a:r>
              <a:rPr lang="en-NZ" dirty="0"/>
              <a:t> will confirm annually whether (or not) the LSC meets the </a:t>
            </a:r>
            <a:r>
              <a:rPr lang="en-NZ" i="1" dirty="0"/>
              <a:t>Standards</a:t>
            </a:r>
            <a:r>
              <a:rPr lang="en-NZ" dirty="0"/>
              <a:t> or </a:t>
            </a:r>
            <a:r>
              <a:rPr lang="en-NZ" i="1" dirty="0" err="1"/>
              <a:t>Paerewa</a:t>
            </a:r>
            <a:r>
              <a:rPr lang="en-NZ" dirty="0"/>
              <a:t>.</a:t>
            </a:r>
          </a:p>
          <a:p>
            <a:pPr marL="0" marR="0" indent="0" algn="l" defTabSz="914400" rtl="0" eaLnBrk="1" fontAlgn="auto" latinLnBrk="0" hangingPunct="1">
              <a:lnSpc>
                <a:spcPct val="100000"/>
              </a:lnSpc>
              <a:spcBef>
                <a:spcPts val="0"/>
              </a:spcBef>
              <a:spcAft>
                <a:spcPts val="0"/>
              </a:spcAft>
              <a:buClrTx/>
              <a:buSzTx/>
              <a:buFontTx/>
              <a:buNone/>
              <a:tabLst/>
              <a:defRPr/>
            </a:pPr>
            <a:endParaRPr lang="en-NZ"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NZ" sz="1200" kern="1200" dirty="0">
                <a:solidFill>
                  <a:schemeClr val="tx1"/>
                </a:solidFill>
                <a:effectLst/>
                <a:latin typeface="+mn-lt"/>
                <a:ea typeface="+mn-ea"/>
                <a:cs typeface="+mn-cs"/>
              </a:rPr>
              <a:t>The endorser for a teacher in this role will be the employing principal or </a:t>
            </a:r>
            <a:r>
              <a:rPr lang="en-NZ" sz="1200" kern="1200" dirty="0" err="1">
                <a:solidFill>
                  <a:schemeClr val="tx1"/>
                </a:solidFill>
                <a:effectLst/>
                <a:latin typeface="+mn-lt"/>
                <a:ea typeface="+mn-ea"/>
                <a:cs typeface="+mn-cs"/>
              </a:rPr>
              <a:t>tumuaki</a:t>
            </a:r>
            <a:r>
              <a:rPr lang="en-NZ" sz="1200" kern="1200" dirty="0">
                <a:solidFill>
                  <a:schemeClr val="tx1"/>
                </a:solidFill>
                <a:effectLst/>
                <a:latin typeface="+mn-lt"/>
                <a:ea typeface="+mn-ea"/>
                <a:cs typeface="+mn-cs"/>
              </a:rPr>
              <a:t>.</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504AC199-CB28-4030-BA21-D5C4D3D9CF9E}" type="slidenum">
              <a:rPr lang="en-NZ" smtClean="0"/>
              <a:t>7</a:t>
            </a:fld>
            <a:endParaRPr lang="en-NZ"/>
          </a:p>
        </p:txBody>
      </p:sp>
    </p:spTree>
    <p:extLst>
      <p:ext uri="{BB962C8B-B14F-4D97-AF65-F5344CB8AC3E}">
        <p14:creationId xmlns:p14="http://schemas.microsoft.com/office/powerpoint/2010/main" val="12756325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200" kern="1200" dirty="0">
                <a:solidFill>
                  <a:schemeClr val="tx1"/>
                </a:solidFill>
                <a:effectLst/>
                <a:latin typeface="+mn-lt"/>
                <a:ea typeface="+mn-ea"/>
                <a:cs typeface="+mn-cs"/>
              </a:rPr>
              <a:t>All of these resources relate</a:t>
            </a:r>
            <a:r>
              <a:rPr lang="en-AU" sz="1200" kern="1200" baseline="0" dirty="0">
                <a:solidFill>
                  <a:schemeClr val="tx1"/>
                </a:solidFill>
                <a:effectLst/>
                <a:latin typeface="+mn-lt"/>
                <a:ea typeface="+mn-ea"/>
                <a:cs typeface="+mn-cs"/>
              </a:rPr>
              <a:t> to this topic and can be found on the Teaching Council website.</a:t>
            </a:r>
          </a:p>
          <a:p>
            <a:pPr marL="0" marR="0" indent="0" algn="l" defTabSz="914400" rtl="0" eaLnBrk="1" fontAlgn="auto" latinLnBrk="0" hangingPunct="1">
              <a:lnSpc>
                <a:spcPct val="100000"/>
              </a:lnSpc>
              <a:spcBef>
                <a:spcPts val="0"/>
              </a:spcBef>
              <a:spcAft>
                <a:spcPts val="0"/>
              </a:spcAft>
              <a:buClrTx/>
              <a:buSzTx/>
              <a:buFontTx/>
              <a:buNone/>
              <a:tabLst/>
              <a:defRPr/>
            </a:pPr>
            <a:endParaRPr lang="en-AU" sz="1200" kern="1200" baseline="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AU" sz="1200" kern="1200" baseline="0" dirty="0">
                <a:solidFill>
                  <a:schemeClr val="tx1"/>
                </a:solidFill>
                <a:effectLst/>
                <a:latin typeface="+mn-lt"/>
                <a:ea typeface="+mn-ea"/>
                <a:cs typeface="+mn-cs"/>
              </a:rPr>
              <a:t>What really matters here is that this  </a:t>
            </a:r>
          </a:p>
          <a:p>
            <a:pPr marL="0" marR="0" indent="0" algn="l" defTabSz="914400" rtl="0" eaLnBrk="1" fontAlgn="auto" latinLnBrk="0" hangingPunct="1">
              <a:lnSpc>
                <a:spcPct val="100000"/>
              </a:lnSpc>
              <a:spcBef>
                <a:spcPts val="0"/>
              </a:spcBef>
              <a:spcAft>
                <a:spcPts val="0"/>
              </a:spcAft>
              <a:buClrTx/>
              <a:buSzTx/>
              <a:buFontTx/>
              <a:buNone/>
              <a:tabLst/>
              <a:defRPr/>
            </a:pPr>
            <a:r>
              <a:rPr lang="en-AU" sz="1200" kern="1200" baseline="0" dirty="0">
                <a:solidFill>
                  <a:schemeClr val="tx1"/>
                </a:solidFill>
                <a:effectLst/>
                <a:latin typeface="+mn-lt"/>
                <a:ea typeface="+mn-ea"/>
                <a:cs typeface="+mn-cs"/>
              </a:rPr>
              <a:t>It is intended to be a straightforward process that recognises the LSC role as one where teachers can hold the </a:t>
            </a:r>
            <a:r>
              <a:rPr lang="en-AU" sz="1200" kern="1200" baseline="0" dirty="0" err="1">
                <a:solidFill>
                  <a:schemeClr val="tx1"/>
                </a:solidFill>
                <a:effectLst/>
                <a:latin typeface="+mn-lt"/>
                <a:ea typeface="+mn-ea"/>
                <a:cs typeface="+mn-cs"/>
              </a:rPr>
              <a:t>Tūturu</a:t>
            </a:r>
            <a:r>
              <a:rPr lang="en-AU" sz="1200" kern="1200" baseline="0" dirty="0">
                <a:solidFill>
                  <a:schemeClr val="tx1"/>
                </a:solidFill>
                <a:effectLst/>
                <a:latin typeface="+mn-lt"/>
                <a:ea typeface="+mn-ea"/>
                <a:cs typeface="+mn-cs"/>
              </a:rPr>
              <a:t> Full Category One Practising Certificate.</a:t>
            </a:r>
            <a:endParaRPr lang="en-US" dirty="0"/>
          </a:p>
        </p:txBody>
      </p:sp>
      <p:sp>
        <p:nvSpPr>
          <p:cNvPr id="4" name="Slide Number Placeholder 3"/>
          <p:cNvSpPr>
            <a:spLocks noGrp="1"/>
          </p:cNvSpPr>
          <p:nvPr>
            <p:ph type="sldNum" sz="quarter" idx="10"/>
          </p:nvPr>
        </p:nvSpPr>
        <p:spPr/>
        <p:txBody>
          <a:bodyPr/>
          <a:lstStyle/>
          <a:p>
            <a:fld id="{504AC199-CB28-4030-BA21-D5C4D3D9CF9E}" type="slidenum">
              <a:rPr lang="en-NZ" smtClean="0"/>
              <a:t>8</a:t>
            </a:fld>
            <a:endParaRPr lang="en-NZ"/>
          </a:p>
        </p:txBody>
      </p:sp>
    </p:spTree>
    <p:extLst>
      <p:ext uri="{BB962C8B-B14F-4D97-AF65-F5344CB8AC3E}">
        <p14:creationId xmlns:p14="http://schemas.microsoft.com/office/powerpoint/2010/main" val="12563281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04AC199-CB28-4030-BA21-D5C4D3D9CF9E}" type="slidenum">
              <a:rPr lang="en-NZ" smtClean="0"/>
              <a:t>9</a:t>
            </a:fld>
            <a:endParaRPr lang="en-NZ"/>
          </a:p>
        </p:txBody>
      </p:sp>
    </p:spTree>
    <p:extLst>
      <p:ext uri="{BB962C8B-B14F-4D97-AF65-F5344CB8AC3E}">
        <p14:creationId xmlns:p14="http://schemas.microsoft.com/office/powerpoint/2010/main" val="106118592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487681" y="3833091"/>
            <a:ext cx="7141558" cy="921472"/>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This is your subtitle</a:t>
            </a:r>
          </a:p>
        </p:txBody>
      </p:sp>
      <p:sp>
        <p:nvSpPr>
          <p:cNvPr id="4" name="Title 1">
            <a:extLst>
              <a:ext uri="{FF2B5EF4-FFF2-40B4-BE49-F238E27FC236}">
                <a16:creationId xmlns:a16="http://schemas.microsoft.com/office/drawing/2014/main" id="{4E28F6D7-CD68-490B-A8D3-3601B8221225}"/>
              </a:ext>
            </a:extLst>
          </p:cNvPr>
          <p:cNvSpPr>
            <a:spLocks noGrp="1"/>
          </p:cNvSpPr>
          <p:nvPr>
            <p:ph type="title" hasCustomPrompt="1"/>
          </p:nvPr>
        </p:nvSpPr>
        <p:spPr>
          <a:xfrm>
            <a:off x="487681" y="396000"/>
            <a:ext cx="7141558" cy="3326255"/>
          </a:xfrm>
        </p:spPr>
        <p:txBody>
          <a:bodyPr/>
          <a:lstStyle>
            <a:lvl1pPr>
              <a:defRPr sz="4800">
                <a:solidFill>
                  <a:schemeClr val="bg1"/>
                </a:solidFill>
              </a:defRPr>
            </a:lvl1pPr>
          </a:lstStyle>
          <a:p>
            <a:r>
              <a:rPr lang="en-US" dirty="0"/>
              <a:t>Presentation title</a:t>
            </a:r>
          </a:p>
        </p:txBody>
      </p:sp>
    </p:spTree>
    <p:extLst>
      <p:ext uri="{BB962C8B-B14F-4D97-AF65-F5344CB8AC3E}">
        <p14:creationId xmlns:p14="http://schemas.microsoft.com/office/powerpoint/2010/main" val="4329945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87680" y="396000"/>
            <a:ext cx="11255141" cy="1325563"/>
          </a:xfrm>
        </p:spPr>
        <p:txBody>
          <a:bodyPr/>
          <a:lstStyle>
            <a:lvl1pPr>
              <a:defRPr>
                <a:solidFill>
                  <a:srgbClr val="5FC6CB"/>
                </a:solidFill>
              </a:defRPr>
            </a:lvl1pPr>
          </a:lstStyle>
          <a:p>
            <a:r>
              <a:rPr lang="en-US" dirty="0"/>
              <a:t>Content slide columns header </a:t>
            </a:r>
          </a:p>
        </p:txBody>
      </p:sp>
      <p:sp>
        <p:nvSpPr>
          <p:cNvPr id="3" name="Content Placeholder 2"/>
          <p:cNvSpPr>
            <a:spLocks noGrp="1"/>
          </p:cNvSpPr>
          <p:nvPr>
            <p:ph sz="half" idx="1"/>
          </p:nvPr>
        </p:nvSpPr>
        <p:spPr>
          <a:xfrm>
            <a:off x="487680" y="1825625"/>
            <a:ext cx="5400000" cy="4351338"/>
          </a:xfrm>
        </p:spPr>
        <p:txBody>
          <a:bodyPr/>
          <a:lstStyle/>
          <a:p>
            <a:pPr lvl="0"/>
            <a:r>
              <a:rPr lang="en-US"/>
              <a:t>Click to edit Master text styles</a:t>
            </a:r>
          </a:p>
          <a:p>
            <a:pPr lvl="1"/>
            <a:r>
              <a:rPr lang="en-US"/>
              <a:t>Second level</a:t>
            </a:r>
          </a:p>
        </p:txBody>
      </p:sp>
      <p:sp>
        <p:nvSpPr>
          <p:cNvPr id="4" name="Content Placeholder 3"/>
          <p:cNvSpPr>
            <a:spLocks noGrp="1"/>
          </p:cNvSpPr>
          <p:nvPr>
            <p:ph sz="half" idx="2"/>
          </p:nvPr>
        </p:nvSpPr>
        <p:spPr>
          <a:xfrm>
            <a:off x="6342821" y="1825625"/>
            <a:ext cx="5400000" cy="4351338"/>
          </a:xfrm>
        </p:spPr>
        <p:txBody>
          <a:body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11444247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6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D28FBD96-C0FF-6048-99EF-67C5A0182D62}"/>
              </a:ext>
            </a:extLst>
          </p:cNvPr>
          <p:cNvSpPr>
            <a:spLocks noGrp="1"/>
          </p:cNvSpPr>
          <p:nvPr>
            <p:ph type="pic" sz="quarter" idx="10"/>
          </p:nvPr>
        </p:nvSpPr>
        <p:spPr>
          <a:xfrm>
            <a:off x="396000" y="468000"/>
            <a:ext cx="5449888" cy="5760000"/>
          </a:xfrm>
        </p:spPr>
        <p:txBody>
          <a:bodyPr/>
          <a:lstStyle>
            <a:lvl1pPr marL="0" indent="0">
              <a:buNone/>
              <a:defRPr/>
            </a:lvl1pPr>
          </a:lstStyle>
          <a:p>
            <a:r>
              <a:rPr lang="en-US"/>
              <a:t>Click icon to add picture</a:t>
            </a:r>
            <a:endParaRPr lang="en-US" dirty="0"/>
          </a:p>
        </p:txBody>
      </p:sp>
      <p:sp>
        <p:nvSpPr>
          <p:cNvPr id="6" name="Text Placeholder 5">
            <a:extLst>
              <a:ext uri="{FF2B5EF4-FFF2-40B4-BE49-F238E27FC236}">
                <a16:creationId xmlns:a16="http://schemas.microsoft.com/office/drawing/2014/main" id="{448E91D3-9F73-A741-8F8F-B8B5A632AFD6}"/>
              </a:ext>
            </a:extLst>
          </p:cNvPr>
          <p:cNvSpPr>
            <a:spLocks noGrp="1"/>
          </p:cNvSpPr>
          <p:nvPr>
            <p:ph type="body" sz="quarter" idx="11"/>
          </p:nvPr>
        </p:nvSpPr>
        <p:spPr>
          <a:xfrm>
            <a:off x="6264275" y="1346885"/>
            <a:ext cx="5437188" cy="4201427"/>
          </a:xfrm>
        </p:spPr>
        <p:txBody>
          <a:body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2172880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43E6FE3E-2D59-A249-8AD8-744690F60D96}"/>
              </a:ext>
            </a:extLst>
          </p:cNvPr>
          <p:cNvSpPr>
            <a:spLocks noGrp="1"/>
          </p:cNvSpPr>
          <p:nvPr>
            <p:ph sz="quarter" idx="10" hasCustomPrompt="1"/>
          </p:nvPr>
        </p:nvSpPr>
        <p:spPr>
          <a:xfrm>
            <a:off x="487681" y="396000"/>
            <a:ext cx="11242887" cy="5760000"/>
          </a:xfrm>
        </p:spPr>
        <p:txBody>
          <a:bodyPr/>
          <a:lstStyle/>
          <a:p>
            <a:pPr lvl="0"/>
            <a:r>
              <a:rPr lang="en-US" dirty="0"/>
              <a:t>Full page slide, use for text </a:t>
            </a:r>
            <a:r>
              <a:rPr lang="en-US"/>
              <a:t>or images</a:t>
            </a:r>
            <a:endParaRPr lang="en-US" dirty="0"/>
          </a:p>
          <a:p>
            <a:pPr lvl="1"/>
            <a:r>
              <a:rPr lang="en-US" dirty="0"/>
              <a:t>Second level</a:t>
            </a:r>
          </a:p>
          <a:p>
            <a:pPr lvl="2"/>
            <a:r>
              <a:rPr lang="en-US" dirty="0"/>
              <a:t>Third level</a:t>
            </a:r>
          </a:p>
        </p:txBody>
      </p:sp>
    </p:spTree>
    <p:extLst>
      <p:ext uri="{BB962C8B-B14F-4D97-AF65-F5344CB8AC3E}">
        <p14:creationId xmlns:p14="http://schemas.microsoft.com/office/powerpoint/2010/main" val="29306950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8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725706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7F6F87-6EC6-544E-AAB9-D6F35D9B4457}"/>
              </a:ext>
            </a:extLst>
          </p:cNvPr>
          <p:cNvSpPr>
            <a:spLocks noGrp="1"/>
          </p:cNvSpPr>
          <p:nvPr>
            <p:ph type="title" hasCustomPrompt="1"/>
          </p:nvPr>
        </p:nvSpPr>
        <p:spPr>
          <a:xfrm>
            <a:off x="449179" y="2201463"/>
            <a:ext cx="5492819" cy="2455077"/>
          </a:xfrm>
        </p:spPr>
        <p:txBody>
          <a:bodyPr/>
          <a:lstStyle/>
          <a:p>
            <a:r>
              <a:rPr lang="en-US" dirty="0"/>
              <a:t>Divider or new section slide</a:t>
            </a:r>
          </a:p>
        </p:txBody>
      </p:sp>
    </p:spTree>
    <p:extLst>
      <p:ext uri="{BB962C8B-B14F-4D97-AF65-F5344CB8AC3E}">
        <p14:creationId xmlns:p14="http://schemas.microsoft.com/office/powerpoint/2010/main" val="21767284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9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C7F473BC-6E46-FF4C-B104-2792606B423F}"/>
              </a:ext>
            </a:extLst>
          </p:cNvPr>
          <p:cNvSpPr>
            <a:spLocks noGrp="1"/>
          </p:cNvSpPr>
          <p:nvPr>
            <p:ph type="title" hasCustomPrompt="1"/>
          </p:nvPr>
        </p:nvSpPr>
        <p:spPr>
          <a:xfrm>
            <a:off x="3048000" y="1289016"/>
            <a:ext cx="6096000" cy="491522"/>
          </a:xfrm>
        </p:spPr>
        <p:txBody>
          <a:bodyPr/>
          <a:lstStyle>
            <a:lvl1pPr algn="ctr">
              <a:defRPr>
                <a:solidFill>
                  <a:schemeClr val="bg1"/>
                </a:solidFill>
              </a:defRPr>
            </a:lvl1pPr>
          </a:lstStyle>
          <a:p>
            <a:r>
              <a:rPr lang="en-US" dirty="0"/>
              <a:t>Karakia</a:t>
            </a:r>
          </a:p>
        </p:txBody>
      </p:sp>
      <p:sp>
        <p:nvSpPr>
          <p:cNvPr id="8" name="Text Placeholder 5">
            <a:extLst>
              <a:ext uri="{FF2B5EF4-FFF2-40B4-BE49-F238E27FC236}">
                <a16:creationId xmlns:a16="http://schemas.microsoft.com/office/drawing/2014/main" id="{10F8916D-8CF1-9043-9A7E-235DE95DEAE4}"/>
              </a:ext>
            </a:extLst>
          </p:cNvPr>
          <p:cNvSpPr>
            <a:spLocks noGrp="1"/>
          </p:cNvSpPr>
          <p:nvPr>
            <p:ph type="body" sz="quarter" idx="10" hasCustomPrompt="1"/>
          </p:nvPr>
        </p:nvSpPr>
        <p:spPr>
          <a:xfrm>
            <a:off x="2370138" y="2178050"/>
            <a:ext cx="7405687" cy="33305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 this slide is ONLY for </a:t>
            </a:r>
            <a:r>
              <a:rPr lang="en-US" dirty="0" err="1"/>
              <a:t>karakia</a:t>
            </a:r>
            <a:endParaRPr lang="en-US" dirty="0"/>
          </a:p>
        </p:txBody>
      </p:sp>
    </p:spTree>
    <p:extLst>
      <p:ext uri="{BB962C8B-B14F-4D97-AF65-F5344CB8AC3E}">
        <p14:creationId xmlns:p14="http://schemas.microsoft.com/office/powerpoint/2010/main" val="23648294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487681" y="3833091"/>
            <a:ext cx="7141558" cy="921472"/>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This is your subtitle</a:t>
            </a:r>
          </a:p>
        </p:txBody>
      </p:sp>
      <p:sp>
        <p:nvSpPr>
          <p:cNvPr id="4" name="Title 1">
            <a:extLst>
              <a:ext uri="{FF2B5EF4-FFF2-40B4-BE49-F238E27FC236}">
                <a16:creationId xmlns:a16="http://schemas.microsoft.com/office/drawing/2014/main" id="{4E28F6D7-CD68-490B-A8D3-3601B8221225}"/>
              </a:ext>
            </a:extLst>
          </p:cNvPr>
          <p:cNvSpPr>
            <a:spLocks noGrp="1"/>
          </p:cNvSpPr>
          <p:nvPr>
            <p:ph type="title" hasCustomPrompt="1"/>
          </p:nvPr>
        </p:nvSpPr>
        <p:spPr>
          <a:xfrm>
            <a:off x="487681" y="396000"/>
            <a:ext cx="7141558" cy="3326255"/>
          </a:xfrm>
        </p:spPr>
        <p:txBody>
          <a:bodyPr/>
          <a:lstStyle>
            <a:lvl1pPr>
              <a:defRPr sz="4800">
                <a:solidFill>
                  <a:schemeClr val="bg1"/>
                </a:solidFill>
              </a:defRPr>
            </a:lvl1pPr>
          </a:lstStyle>
          <a:p>
            <a:r>
              <a:rPr lang="en-US" dirty="0"/>
              <a:t>Presentation title</a:t>
            </a:r>
          </a:p>
        </p:txBody>
      </p:sp>
    </p:spTree>
    <p:extLst>
      <p:ext uri="{BB962C8B-B14F-4D97-AF65-F5344CB8AC3E}">
        <p14:creationId xmlns:p14="http://schemas.microsoft.com/office/powerpoint/2010/main" val="26329501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5091731-1DFE-A343-9B79-EF26F431359B}"/>
              </a:ext>
            </a:extLst>
          </p:cNvPr>
          <p:cNvSpPr txBox="1"/>
          <p:nvPr userDrawn="1"/>
        </p:nvSpPr>
        <p:spPr>
          <a:xfrm>
            <a:off x="6953956" y="1320800"/>
            <a:ext cx="184731" cy="369332"/>
          </a:xfrm>
          <a:prstGeom prst="rect">
            <a:avLst/>
          </a:prstGeom>
          <a:noFill/>
        </p:spPr>
        <p:txBody>
          <a:bodyPr wrap="none" rtlCol="0">
            <a:spAutoFit/>
          </a:bodyPr>
          <a:lstStyle/>
          <a:p>
            <a:endParaRPr lang="en-US" dirty="0"/>
          </a:p>
        </p:txBody>
      </p:sp>
      <p:sp>
        <p:nvSpPr>
          <p:cNvPr id="9" name="Title 1">
            <a:extLst>
              <a:ext uri="{FF2B5EF4-FFF2-40B4-BE49-F238E27FC236}">
                <a16:creationId xmlns:a16="http://schemas.microsoft.com/office/drawing/2014/main" id="{2E12B0D5-DC3C-486B-9BC0-EE64A03FAF35}"/>
              </a:ext>
            </a:extLst>
          </p:cNvPr>
          <p:cNvSpPr>
            <a:spLocks noGrp="1"/>
          </p:cNvSpPr>
          <p:nvPr>
            <p:ph type="title" hasCustomPrompt="1"/>
          </p:nvPr>
        </p:nvSpPr>
        <p:spPr>
          <a:xfrm>
            <a:off x="487680" y="396000"/>
            <a:ext cx="11255141" cy="1325563"/>
          </a:xfrm>
        </p:spPr>
        <p:txBody>
          <a:bodyPr/>
          <a:lstStyle>
            <a:lvl1pPr>
              <a:defRPr>
                <a:solidFill>
                  <a:schemeClr val="bg1"/>
                </a:solidFill>
                <a:latin typeface="Franklin Gothic Demi" panose="020B0703020102020204" pitchFamily="34" charset="0"/>
              </a:defRPr>
            </a:lvl1pPr>
          </a:lstStyle>
          <a:p>
            <a:r>
              <a:rPr lang="en-US" dirty="0" err="1"/>
              <a:t>Whakatauki</a:t>
            </a:r>
            <a:endParaRPr lang="en-US" dirty="0"/>
          </a:p>
        </p:txBody>
      </p:sp>
      <p:sp>
        <p:nvSpPr>
          <p:cNvPr id="12" name="Content Placeholder 2">
            <a:extLst>
              <a:ext uri="{FF2B5EF4-FFF2-40B4-BE49-F238E27FC236}">
                <a16:creationId xmlns:a16="http://schemas.microsoft.com/office/drawing/2014/main" id="{C1E52A31-B90E-435D-AE35-66DBEB7B48BB}"/>
              </a:ext>
            </a:extLst>
          </p:cNvPr>
          <p:cNvSpPr>
            <a:spLocks noGrp="1"/>
          </p:cNvSpPr>
          <p:nvPr>
            <p:ph sz="half" idx="1"/>
          </p:nvPr>
        </p:nvSpPr>
        <p:spPr>
          <a:xfrm>
            <a:off x="487680" y="1825625"/>
            <a:ext cx="5400000" cy="4351338"/>
          </a:xfrm>
        </p:spPr>
        <p:txBody>
          <a:bodyPr/>
          <a:lstStyle>
            <a:lvl1pPr>
              <a:defRPr>
                <a:solidFill>
                  <a:schemeClr val="bg1"/>
                </a:solidFill>
              </a:defRPr>
            </a:lvl1pPr>
            <a:lvl2pPr>
              <a:defRPr>
                <a:solidFill>
                  <a:schemeClr val="bg1"/>
                </a:solidFill>
              </a:defRPr>
            </a:lvl2pPr>
          </a:lstStyle>
          <a:p>
            <a:pPr lvl="0"/>
            <a:r>
              <a:rPr lang="en-US"/>
              <a:t>Click to edit Master text styles</a:t>
            </a:r>
          </a:p>
          <a:p>
            <a:pPr lvl="1"/>
            <a:r>
              <a:rPr lang="en-US"/>
              <a:t>Second level</a:t>
            </a:r>
          </a:p>
        </p:txBody>
      </p:sp>
      <p:sp>
        <p:nvSpPr>
          <p:cNvPr id="13" name="Content Placeholder 3">
            <a:extLst>
              <a:ext uri="{FF2B5EF4-FFF2-40B4-BE49-F238E27FC236}">
                <a16:creationId xmlns:a16="http://schemas.microsoft.com/office/drawing/2014/main" id="{1F9F04C7-511F-4AD3-9E03-B2212A7143C2}"/>
              </a:ext>
            </a:extLst>
          </p:cNvPr>
          <p:cNvSpPr>
            <a:spLocks noGrp="1"/>
          </p:cNvSpPr>
          <p:nvPr>
            <p:ph sz="half" idx="2"/>
          </p:nvPr>
        </p:nvSpPr>
        <p:spPr>
          <a:xfrm>
            <a:off x="6342821" y="1825625"/>
            <a:ext cx="5400000" cy="4351338"/>
          </a:xfrm>
        </p:spPr>
        <p:txBody>
          <a:bodyPr/>
          <a:lstStyle>
            <a:lvl1pPr>
              <a:defRPr>
                <a:solidFill>
                  <a:schemeClr val="bg1"/>
                </a:solidFill>
              </a:defRPr>
            </a:lvl1pPr>
            <a:lvl2pPr>
              <a:defRPr>
                <a:solidFill>
                  <a:schemeClr val="bg1"/>
                </a:solidFill>
              </a:defRPr>
            </a:lvl2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3450642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60FC3F0E-A44B-4DAC-B86B-8629F248A78C}"/>
              </a:ext>
            </a:extLst>
          </p:cNvPr>
          <p:cNvSpPr>
            <a:spLocks noGrp="1"/>
          </p:cNvSpPr>
          <p:nvPr>
            <p:ph type="title" hasCustomPrompt="1"/>
          </p:nvPr>
        </p:nvSpPr>
        <p:spPr>
          <a:xfrm>
            <a:off x="487680" y="396000"/>
            <a:ext cx="11255141" cy="1325563"/>
          </a:xfrm>
        </p:spPr>
        <p:txBody>
          <a:bodyPr/>
          <a:lstStyle>
            <a:lvl1pPr>
              <a:defRPr>
                <a:solidFill>
                  <a:schemeClr val="bg1"/>
                </a:solidFill>
                <a:latin typeface="Franklin Gothic Demi" panose="020B0703020102020204" pitchFamily="34" charset="0"/>
              </a:defRPr>
            </a:lvl1pPr>
          </a:lstStyle>
          <a:p>
            <a:r>
              <a:rPr lang="en-US" dirty="0"/>
              <a:t>Karakia</a:t>
            </a:r>
          </a:p>
        </p:txBody>
      </p:sp>
      <p:sp>
        <p:nvSpPr>
          <p:cNvPr id="10" name="Content Placeholder 2">
            <a:extLst>
              <a:ext uri="{FF2B5EF4-FFF2-40B4-BE49-F238E27FC236}">
                <a16:creationId xmlns:a16="http://schemas.microsoft.com/office/drawing/2014/main" id="{9E206D17-F4D1-4E47-8830-161A8D259BB0}"/>
              </a:ext>
            </a:extLst>
          </p:cNvPr>
          <p:cNvSpPr>
            <a:spLocks noGrp="1"/>
          </p:cNvSpPr>
          <p:nvPr>
            <p:ph sz="half" idx="1"/>
          </p:nvPr>
        </p:nvSpPr>
        <p:spPr>
          <a:xfrm>
            <a:off x="487680" y="1825625"/>
            <a:ext cx="5400000" cy="4351338"/>
          </a:xfrm>
        </p:spPr>
        <p:txBody>
          <a:bodyPr/>
          <a:lstStyle>
            <a:lvl1pPr>
              <a:defRPr>
                <a:solidFill>
                  <a:schemeClr val="bg1"/>
                </a:solidFill>
              </a:defRPr>
            </a:lvl1pPr>
            <a:lvl2pPr>
              <a:defRPr>
                <a:solidFill>
                  <a:schemeClr val="bg1"/>
                </a:solidFill>
              </a:defRPr>
            </a:lvl2pPr>
          </a:lstStyle>
          <a:p>
            <a:pPr lvl="0"/>
            <a:r>
              <a:rPr lang="en-US"/>
              <a:t>Click to edit Master text styles</a:t>
            </a:r>
          </a:p>
          <a:p>
            <a:pPr lvl="1"/>
            <a:r>
              <a:rPr lang="en-US"/>
              <a:t>Second level</a:t>
            </a:r>
          </a:p>
        </p:txBody>
      </p:sp>
      <p:sp>
        <p:nvSpPr>
          <p:cNvPr id="11" name="Content Placeholder 3">
            <a:extLst>
              <a:ext uri="{FF2B5EF4-FFF2-40B4-BE49-F238E27FC236}">
                <a16:creationId xmlns:a16="http://schemas.microsoft.com/office/drawing/2014/main" id="{A858E91E-6111-4589-B50B-4355245C4D3F}"/>
              </a:ext>
            </a:extLst>
          </p:cNvPr>
          <p:cNvSpPr>
            <a:spLocks noGrp="1"/>
          </p:cNvSpPr>
          <p:nvPr>
            <p:ph sz="half" idx="2"/>
          </p:nvPr>
        </p:nvSpPr>
        <p:spPr>
          <a:xfrm>
            <a:off x="6342821" y="1825625"/>
            <a:ext cx="5400000" cy="4351338"/>
          </a:xfrm>
        </p:spPr>
        <p:txBody>
          <a:bodyPr/>
          <a:lstStyle>
            <a:lvl1pPr>
              <a:defRPr>
                <a:solidFill>
                  <a:schemeClr val="bg1"/>
                </a:solidFill>
              </a:defRPr>
            </a:lvl1pPr>
            <a:lvl2pPr>
              <a:defRPr>
                <a:solidFill>
                  <a:schemeClr val="bg1"/>
                </a:solidFill>
              </a:defRPr>
            </a:lvl2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2667145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87680" y="396000"/>
            <a:ext cx="11255141" cy="1325563"/>
          </a:xfrm>
        </p:spPr>
        <p:txBody>
          <a:bodyPr/>
          <a:lstStyle>
            <a:lvl1pPr>
              <a:defRPr>
                <a:solidFill>
                  <a:srgbClr val="5FC6CB"/>
                </a:solidFill>
              </a:defRPr>
            </a:lvl1pPr>
          </a:lstStyle>
          <a:p>
            <a:r>
              <a:rPr lang="en-US" dirty="0"/>
              <a:t>Content slide header</a:t>
            </a:r>
          </a:p>
        </p:txBody>
      </p:sp>
      <p:sp>
        <p:nvSpPr>
          <p:cNvPr id="3" name="Content Placeholder 2"/>
          <p:cNvSpPr>
            <a:spLocks noGrp="1"/>
          </p:cNvSpPr>
          <p:nvPr>
            <p:ph idx="1" hasCustomPrompt="1"/>
          </p:nvPr>
        </p:nvSpPr>
        <p:spPr/>
        <p:txBody>
          <a:bodyPr/>
          <a:lstStyle>
            <a:lvl2pPr marL="800100" indent="-342900">
              <a:buFont typeface="Arial" panose="020B0604020202020204" pitchFamily="34" charset="0"/>
              <a:buChar char="•"/>
              <a:defRPr/>
            </a:lvl2pPr>
          </a:lstStyle>
          <a:p>
            <a:pPr lvl="0"/>
            <a:r>
              <a:rPr lang="en-US" dirty="0"/>
              <a:t>Content slide, use this for most of your content</a:t>
            </a:r>
          </a:p>
          <a:p>
            <a:pPr lvl="1"/>
            <a:endParaRPr lang="en-US" dirty="0"/>
          </a:p>
        </p:txBody>
      </p:sp>
    </p:spTree>
    <p:extLst>
      <p:ext uri="{BB962C8B-B14F-4D97-AF65-F5344CB8AC3E}">
        <p14:creationId xmlns:p14="http://schemas.microsoft.com/office/powerpoint/2010/main" val="37944424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87680" y="396000"/>
            <a:ext cx="11255141" cy="1325563"/>
          </a:xfrm>
        </p:spPr>
        <p:txBody>
          <a:bodyPr/>
          <a:lstStyle>
            <a:lvl1pPr>
              <a:defRPr>
                <a:solidFill>
                  <a:srgbClr val="5FC6CB"/>
                </a:solidFill>
              </a:defRPr>
            </a:lvl1pPr>
          </a:lstStyle>
          <a:p>
            <a:r>
              <a:rPr lang="en-US" dirty="0"/>
              <a:t>Content slide header</a:t>
            </a:r>
          </a:p>
        </p:txBody>
      </p:sp>
      <p:sp>
        <p:nvSpPr>
          <p:cNvPr id="3" name="Content Placeholder 2"/>
          <p:cNvSpPr>
            <a:spLocks noGrp="1"/>
          </p:cNvSpPr>
          <p:nvPr>
            <p:ph idx="1" hasCustomPrompt="1"/>
          </p:nvPr>
        </p:nvSpPr>
        <p:spPr/>
        <p:txBody>
          <a:bodyPr/>
          <a:lstStyle>
            <a:lvl1pPr marL="732600">
              <a:defRPr/>
            </a:lvl1pPr>
            <a:lvl2pPr marL="800100" indent="-342900">
              <a:buFont typeface="Arial" panose="020B0604020202020204" pitchFamily="34" charset="0"/>
              <a:buChar char="•"/>
              <a:defRPr/>
            </a:lvl2pPr>
          </a:lstStyle>
          <a:p>
            <a:pPr lvl="0"/>
            <a:r>
              <a:rPr lang="en-US" dirty="0"/>
              <a:t>Content slide, use this for most of your content</a:t>
            </a:r>
          </a:p>
          <a:p>
            <a:pPr lvl="1"/>
            <a:endParaRPr lang="en-US" dirty="0"/>
          </a:p>
        </p:txBody>
      </p:sp>
    </p:spTree>
    <p:extLst>
      <p:ext uri="{BB962C8B-B14F-4D97-AF65-F5344CB8AC3E}">
        <p14:creationId xmlns:p14="http://schemas.microsoft.com/office/powerpoint/2010/main" val="30615226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AEA56F-1C3A-454D-94F9-EFA1EA80B0C2}"/>
              </a:ext>
            </a:extLst>
          </p:cNvPr>
          <p:cNvSpPr>
            <a:spLocks noGrp="1"/>
          </p:cNvSpPr>
          <p:nvPr>
            <p:ph type="title" hasCustomPrompt="1"/>
          </p:nvPr>
        </p:nvSpPr>
        <p:spPr/>
        <p:txBody>
          <a:bodyPr/>
          <a:lstStyle>
            <a:lvl1pPr>
              <a:defRPr>
                <a:solidFill>
                  <a:srgbClr val="5FC6CB"/>
                </a:solidFill>
              </a:defRPr>
            </a:lvl1pPr>
          </a:lstStyle>
          <a:p>
            <a:r>
              <a:rPr lang="en-US" dirty="0"/>
              <a:t>Alternative content slide header</a:t>
            </a:r>
          </a:p>
        </p:txBody>
      </p:sp>
      <p:sp>
        <p:nvSpPr>
          <p:cNvPr id="4" name="Text Placeholder 3">
            <a:extLst>
              <a:ext uri="{FF2B5EF4-FFF2-40B4-BE49-F238E27FC236}">
                <a16:creationId xmlns:a16="http://schemas.microsoft.com/office/drawing/2014/main" id="{8FC95255-C5B7-534E-98E7-D755F16018E7}"/>
              </a:ext>
            </a:extLst>
          </p:cNvPr>
          <p:cNvSpPr>
            <a:spLocks noGrp="1"/>
          </p:cNvSpPr>
          <p:nvPr>
            <p:ph type="body" sz="quarter" idx="10" hasCustomPrompt="1"/>
          </p:nvPr>
        </p:nvSpPr>
        <p:spPr>
          <a:xfrm>
            <a:off x="482600" y="1841500"/>
            <a:ext cx="11293475" cy="4533900"/>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dirty="0"/>
              <a:t>Alternative content slide, use this slide sparingly</a:t>
            </a:r>
          </a:p>
        </p:txBody>
      </p:sp>
    </p:spTree>
    <p:extLst>
      <p:ext uri="{BB962C8B-B14F-4D97-AF65-F5344CB8AC3E}">
        <p14:creationId xmlns:p14="http://schemas.microsoft.com/office/powerpoint/2010/main" val="31351476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197455A5-8E8A-4302-BEFC-CF8AF6C406C0}"/>
              </a:ext>
            </a:extLst>
          </p:cNvPr>
          <p:cNvSpPr>
            <a:spLocks noGrp="1"/>
          </p:cNvSpPr>
          <p:nvPr>
            <p:ph type="title" hasCustomPrompt="1"/>
          </p:nvPr>
        </p:nvSpPr>
        <p:spPr>
          <a:xfrm>
            <a:off x="487681" y="2766218"/>
            <a:ext cx="5608320" cy="1325563"/>
          </a:xfrm>
        </p:spPr>
        <p:txBody>
          <a:bodyPr/>
          <a:lstStyle>
            <a:lvl1pPr>
              <a:defRPr>
                <a:solidFill>
                  <a:srgbClr val="5FC6CB"/>
                </a:solidFill>
              </a:defRPr>
            </a:lvl1pPr>
          </a:lstStyle>
          <a:p>
            <a:r>
              <a:rPr lang="en-US" dirty="0"/>
              <a:t>Divider or new section slide</a:t>
            </a:r>
          </a:p>
        </p:txBody>
      </p:sp>
    </p:spTree>
    <p:extLst>
      <p:ext uri="{BB962C8B-B14F-4D97-AF65-F5344CB8AC3E}">
        <p14:creationId xmlns:p14="http://schemas.microsoft.com/office/powerpoint/2010/main" val="9185835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7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3EAF35-B037-4940-804F-19BC055ADB2A}"/>
              </a:ext>
            </a:extLst>
          </p:cNvPr>
          <p:cNvSpPr>
            <a:spLocks noGrp="1"/>
          </p:cNvSpPr>
          <p:nvPr>
            <p:ph type="title" hasCustomPrompt="1"/>
          </p:nvPr>
        </p:nvSpPr>
        <p:spPr>
          <a:xfrm>
            <a:off x="487681" y="2403992"/>
            <a:ext cx="7047253" cy="2155651"/>
          </a:xfrm>
        </p:spPr>
        <p:txBody>
          <a:bodyPr/>
          <a:lstStyle>
            <a:lvl1pPr algn="ctr">
              <a:defRPr/>
            </a:lvl1pPr>
          </a:lstStyle>
          <a:p>
            <a:r>
              <a:rPr lang="en-US" dirty="0"/>
              <a:t>“This slide is just for quotes”</a:t>
            </a:r>
          </a:p>
        </p:txBody>
      </p:sp>
      <p:sp>
        <p:nvSpPr>
          <p:cNvPr id="4" name="Text Placeholder 3">
            <a:extLst>
              <a:ext uri="{FF2B5EF4-FFF2-40B4-BE49-F238E27FC236}">
                <a16:creationId xmlns:a16="http://schemas.microsoft.com/office/drawing/2014/main" id="{98DA84B0-B096-6246-B12E-527E67C32E84}"/>
              </a:ext>
            </a:extLst>
          </p:cNvPr>
          <p:cNvSpPr>
            <a:spLocks noGrp="1"/>
          </p:cNvSpPr>
          <p:nvPr>
            <p:ph type="body" sz="quarter" idx="10" hasCustomPrompt="1"/>
          </p:nvPr>
        </p:nvSpPr>
        <p:spPr>
          <a:xfrm>
            <a:off x="500724" y="4719638"/>
            <a:ext cx="7031038" cy="384175"/>
          </a:xfrm>
        </p:spPr>
        <p:txBody>
          <a:bodyPr>
            <a:normAutofit/>
          </a:bodyPr>
          <a:lstStyle>
            <a:lvl1pPr marL="0" indent="0" algn="l">
              <a:buNone/>
              <a:defRPr sz="2000"/>
            </a:lvl1pPr>
          </a:lstStyle>
          <a:p>
            <a:pPr lvl="0"/>
            <a:r>
              <a:rPr lang="en-US" dirty="0"/>
              <a:t>Source of the quote</a:t>
            </a:r>
          </a:p>
        </p:txBody>
      </p:sp>
    </p:spTree>
    <p:extLst>
      <p:ext uri="{BB962C8B-B14F-4D97-AF65-F5344CB8AC3E}">
        <p14:creationId xmlns:p14="http://schemas.microsoft.com/office/powerpoint/2010/main" val="34112188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gif"/><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7">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87680" y="365127"/>
            <a:ext cx="11255141"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87680" y="1825625"/>
            <a:ext cx="11255141"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691993533"/>
      </p:ext>
    </p:extLst>
  </p:cSld>
  <p:clrMap bg1="lt1" tx1="dk1" bg2="lt2" tx2="dk2" accent1="accent1" accent2="accent2" accent3="accent3" accent4="accent4" accent5="accent5" accent6="accent6" hlink="hlink" folHlink="folHlink"/>
  <p:sldLayoutIdLst>
    <p:sldLayoutId id="2147483661" r:id="rId1"/>
    <p:sldLayoutId id="2147483695" r:id="rId2"/>
    <p:sldLayoutId id="2147483688" r:id="rId3"/>
    <p:sldLayoutId id="2147483687" r:id="rId4"/>
    <p:sldLayoutId id="2147483662" r:id="rId5"/>
    <p:sldLayoutId id="2147483693" r:id="rId6"/>
    <p:sldLayoutId id="2147483689" r:id="rId7"/>
    <p:sldLayoutId id="2147483690" r:id="rId8"/>
    <p:sldLayoutId id="2147483692" r:id="rId9"/>
    <p:sldLayoutId id="2147483664" r:id="rId10"/>
    <p:sldLayoutId id="2147483691" r:id="rId11"/>
    <p:sldLayoutId id="2147483684" r:id="rId12"/>
    <p:sldLayoutId id="2147483694" r:id="rId13"/>
    <p:sldLayoutId id="2147483697" r:id="rId14"/>
    <p:sldLayoutId id="2147483698"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2F588D-C8DB-8B4D-B0BA-4F334F703D40}"/>
              </a:ext>
            </a:extLst>
          </p:cNvPr>
          <p:cNvSpPr>
            <a:spLocks noGrp="1"/>
          </p:cNvSpPr>
          <p:nvPr>
            <p:ph type="ctrTitle"/>
          </p:nvPr>
        </p:nvSpPr>
        <p:spPr>
          <a:xfrm>
            <a:off x="283779" y="945932"/>
            <a:ext cx="7788165" cy="3626068"/>
          </a:xfrm>
        </p:spPr>
        <p:txBody>
          <a:bodyPr>
            <a:normAutofit/>
          </a:bodyPr>
          <a:lstStyle/>
          <a:p>
            <a:pPr algn="ctr"/>
            <a:r>
              <a:rPr lang="en-US" sz="4400" dirty="0"/>
              <a:t>Learning Support Coordinators and</a:t>
            </a:r>
            <a:br>
              <a:rPr lang="en-US" sz="4400" dirty="0"/>
            </a:br>
            <a:r>
              <a:rPr lang="en-US" sz="4400" dirty="0"/>
              <a:t> </a:t>
            </a:r>
            <a:r>
              <a:rPr lang="en-US" sz="4400" dirty="0" err="1"/>
              <a:t>Tiwhikete</a:t>
            </a:r>
            <a:r>
              <a:rPr lang="en-US" sz="4400" dirty="0"/>
              <a:t> </a:t>
            </a:r>
            <a:r>
              <a:rPr lang="en-US" sz="4400" dirty="0" err="1"/>
              <a:t>Whakaakoranga</a:t>
            </a:r>
            <a:r>
              <a:rPr lang="en-US" sz="4400" dirty="0"/>
              <a:t> </a:t>
            </a:r>
            <a:r>
              <a:rPr lang="en-US" sz="4400" dirty="0" err="1"/>
              <a:t>Tūturu</a:t>
            </a:r>
            <a:r>
              <a:rPr lang="en-US" sz="4400" dirty="0"/>
              <a:t> Full (Category One) </a:t>
            </a:r>
            <a:r>
              <a:rPr lang="en-US" sz="4400" dirty="0" err="1"/>
              <a:t>Practising</a:t>
            </a:r>
            <a:r>
              <a:rPr lang="en-US" sz="4400" dirty="0"/>
              <a:t> Certificates </a:t>
            </a:r>
          </a:p>
        </p:txBody>
      </p:sp>
    </p:spTree>
    <p:extLst>
      <p:ext uri="{BB962C8B-B14F-4D97-AF65-F5344CB8AC3E}">
        <p14:creationId xmlns:p14="http://schemas.microsoft.com/office/powerpoint/2010/main" val="18955322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639445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7680" y="383354"/>
            <a:ext cx="11255141" cy="1325563"/>
          </a:xfrm>
        </p:spPr>
        <p:txBody>
          <a:bodyPr/>
          <a:lstStyle/>
          <a:p>
            <a:r>
              <a:rPr lang="en-US" dirty="0"/>
              <a:t>Our Code Our Standards </a:t>
            </a:r>
            <a:br>
              <a:rPr lang="en-US" dirty="0"/>
            </a:br>
            <a:r>
              <a:rPr lang="en-US" dirty="0" err="1"/>
              <a:t>Ngā</a:t>
            </a:r>
            <a:r>
              <a:rPr lang="en-US" dirty="0"/>
              <a:t> </a:t>
            </a:r>
            <a:r>
              <a:rPr lang="en-US" dirty="0" err="1"/>
              <a:t>Tikanga</a:t>
            </a:r>
            <a:r>
              <a:rPr lang="en-US" dirty="0"/>
              <a:t> </a:t>
            </a:r>
            <a:r>
              <a:rPr lang="en-US" dirty="0" err="1"/>
              <a:t>Matatika</a:t>
            </a:r>
            <a:r>
              <a:rPr lang="en-US" dirty="0"/>
              <a:t> </a:t>
            </a:r>
            <a:r>
              <a:rPr lang="en-US" dirty="0" err="1"/>
              <a:t>Ngā</a:t>
            </a:r>
            <a:r>
              <a:rPr lang="en-US" dirty="0"/>
              <a:t> </a:t>
            </a:r>
            <a:r>
              <a:rPr lang="en-US" dirty="0" err="1"/>
              <a:t>Paerewa</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rot="389522">
            <a:off x="8391096" y="2009432"/>
            <a:ext cx="3111817" cy="4420196"/>
          </a:xfrm>
        </p:spPr>
      </p:pic>
      <p:sp>
        <p:nvSpPr>
          <p:cNvPr id="5" name="TextBox 4"/>
          <p:cNvSpPr txBox="1"/>
          <p:nvPr/>
        </p:nvSpPr>
        <p:spPr>
          <a:xfrm>
            <a:off x="487680" y="1847686"/>
            <a:ext cx="7663508" cy="3970318"/>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en-US" sz="3600" dirty="0"/>
              <a:t>Teaching Council </a:t>
            </a:r>
            <a:r>
              <a:rPr lang="en-US" sz="3600" dirty="0" err="1"/>
              <a:t>Matatū</a:t>
            </a:r>
            <a:r>
              <a:rPr lang="en-US" sz="3600" dirty="0"/>
              <a:t> </a:t>
            </a:r>
            <a:r>
              <a:rPr lang="en-US" sz="3600" dirty="0" err="1"/>
              <a:t>Aotearoa</a:t>
            </a:r>
            <a:r>
              <a:rPr lang="en-US" sz="3600" dirty="0"/>
              <a:t>, Ministry of Education and Learning Support Coordinators (LSC) worked together</a:t>
            </a:r>
          </a:p>
          <a:p>
            <a:r>
              <a:rPr lang="en-US" sz="3600" dirty="0"/>
              <a:t>Understand the LSC role in relation to:</a:t>
            </a:r>
          </a:p>
          <a:p>
            <a:pPr marL="1485900" lvl="2" indent="-571500">
              <a:buFont typeface="Arial" charset="0"/>
              <a:buChar char="•"/>
            </a:pPr>
            <a:r>
              <a:rPr lang="en-US" sz="3600" i="1" dirty="0"/>
              <a:t>Our Standards </a:t>
            </a:r>
          </a:p>
          <a:p>
            <a:pPr marL="1485900" lvl="2" indent="-571500">
              <a:buFont typeface="Arial" charset="0"/>
              <a:buChar char="•"/>
            </a:pPr>
            <a:r>
              <a:rPr lang="en-US" sz="3600" i="1" dirty="0" err="1"/>
              <a:t>Ngā</a:t>
            </a:r>
            <a:r>
              <a:rPr lang="en-US" sz="3600" i="1" dirty="0"/>
              <a:t> </a:t>
            </a:r>
            <a:r>
              <a:rPr lang="en-US" sz="3600" i="1" dirty="0" err="1"/>
              <a:t>Paerewa</a:t>
            </a:r>
            <a:endParaRPr lang="en-US" sz="3600" i="1" dirty="0"/>
          </a:p>
        </p:txBody>
      </p:sp>
    </p:spTree>
    <p:extLst>
      <p:ext uri="{BB962C8B-B14F-4D97-AF65-F5344CB8AC3E}">
        <p14:creationId xmlns:p14="http://schemas.microsoft.com/office/powerpoint/2010/main" val="382672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6859" y="370763"/>
            <a:ext cx="11255141" cy="1325563"/>
          </a:xfrm>
        </p:spPr>
        <p:txBody>
          <a:bodyPr/>
          <a:lstStyle/>
          <a:p>
            <a:r>
              <a:rPr lang="en-US" dirty="0"/>
              <a:t>Analysis of Role Description</a:t>
            </a:r>
          </a:p>
        </p:txBody>
      </p:sp>
      <p:sp>
        <p:nvSpPr>
          <p:cNvPr id="3" name="Content Placeholder 2"/>
          <p:cNvSpPr>
            <a:spLocks noGrp="1"/>
          </p:cNvSpPr>
          <p:nvPr>
            <p:ph idx="1"/>
          </p:nvPr>
        </p:nvSpPr>
        <p:spPr>
          <a:xfrm>
            <a:off x="487681" y="1825625"/>
            <a:ext cx="7678857" cy="4351338"/>
          </a:xfrm>
        </p:spPr>
        <p:txBody>
          <a:bodyPr>
            <a:normAutofit lnSpcReduction="10000"/>
          </a:bodyPr>
          <a:lstStyle/>
          <a:p>
            <a:pPr marL="504000" indent="0">
              <a:buNone/>
            </a:pPr>
            <a:r>
              <a:rPr lang="en-AU" sz="3600" dirty="0"/>
              <a:t>To hold a </a:t>
            </a:r>
            <a:r>
              <a:rPr lang="en-AU" sz="3600" dirty="0" err="1"/>
              <a:t>Tūturu</a:t>
            </a:r>
            <a:r>
              <a:rPr lang="en-AU" sz="3600" dirty="0"/>
              <a:t> Full (Category One) Practising Certificate, a teacher must use and meet all of the: </a:t>
            </a:r>
          </a:p>
          <a:p>
            <a:pPr lvl="2">
              <a:buFont typeface="Arial" charset="0"/>
              <a:buChar char="•"/>
            </a:pPr>
            <a:r>
              <a:rPr lang="en-AU" sz="3600" i="1" dirty="0"/>
              <a:t>Standards </a:t>
            </a:r>
            <a:r>
              <a:rPr lang="en-AU" sz="3600" dirty="0"/>
              <a:t>In English medium</a:t>
            </a:r>
          </a:p>
          <a:p>
            <a:pPr lvl="2">
              <a:buFont typeface="Arial" charset="0"/>
              <a:buChar char="•"/>
            </a:pPr>
            <a:r>
              <a:rPr lang="en-AU" sz="3600" i="1" dirty="0" err="1"/>
              <a:t>Paerewa</a:t>
            </a:r>
            <a:r>
              <a:rPr lang="en-AU" sz="3600" dirty="0"/>
              <a:t> in Māori medium.</a:t>
            </a:r>
          </a:p>
          <a:p>
            <a:pPr marL="504000" lvl="0" indent="0">
              <a:buNone/>
            </a:pPr>
            <a:r>
              <a:rPr lang="en-AU" sz="3600" dirty="0"/>
              <a:t>The Council analysed the role description for LSCs finding that it addresses all of the </a:t>
            </a:r>
            <a:r>
              <a:rPr lang="en-AU" sz="3600" i="1" dirty="0"/>
              <a:t>Standards </a:t>
            </a:r>
            <a:r>
              <a:rPr lang="en-AU" sz="3600" dirty="0"/>
              <a:t>or </a:t>
            </a:r>
            <a:r>
              <a:rPr lang="en-AU" sz="3600" i="1" dirty="0" err="1"/>
              <a:t>Paerewa</a:t>
            </a:r>
            <a:r>
              <a:rPr lang="en-AU" sz="3600" i="1" dirty="0"/>
              <a:t>.</a:t>
            </a:r>
            <a:endParaRPr lang="en-US" sz="3600" dirty="0"/>
          </a:p>
          <a:p>
            <a:pPr lvl="0"/>
            <a:endParaRPr lang="en-US" dirty="0"/>
          </a:p>
          <a:p>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462443">
            <a:off x="7772000" y="3058509"/>
            <a:ext cx="3549690" cy="2506717"/>
          </a:xfrm>
          <a:prstGeom prst="rect">
            <a:avLst/>
          </a:prstGeom>
        </p:spPr>
      </p:pic>
    </p:spTree>
    <p:extLst>
      <p:ext uri="{BB962C8B-B14F-4D97-AF65-F5344CB8AC3E}">
        <p14:creationId xmlns:p14="http://schemas.microsoft.com/office/powerpoint/2010/main" val="18024357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a:t>Standards </a:t>
            </a:r>
            <a:r>
              <a:rPr lang="en-US" dirty="0"/>
              <a:t>and </a:t>
            </a:r>
            <a:r>
              <a:rPr lang="en-US" i="1" dirty="0" err="1"/>
              <a:t>Paerewa</a:t>
            </a:r>
            <a:r>
              <a:rPr lang="en-US" i="1" dirty="0"/>
              <a:t> </a:t>
            </a:r>
            <a:r>
              <a:rPr lang="en-US" dirty="0"/>
              <a:t>in each context</a:t>
            </a:r>
          </a:p>
        </p:txBody>
      </p:sp>
      <p:sp>
        <p:nvSpPr>
          <p:cNvPr id="3" name="Content Placeholder 2"/>
          <p:cNvSpPr>
            <a:spLocks noGrp="1"/>
          </p:cNvSpPr>
          <p:nvPr>
            <p:ph idx="1"/>
          </p:nvPr>
        </p:nvSpPr>
        <p:spPr/>
        <p:txBody>
          <a:bodyPr>
            <a:normAutofit fontScale="92500" lnSpcReduction="10000"/>
          </a:bodyPr>
          <a:lstStyle/>
          <a:p>
            <a:pPr marL="0" indent="0">
              <a:buNone/>
            </a:pPr>
            <a:r>
              <a:rPr lang="en-US" sz="3600" i="1" dirty="0"/>
              <a:t>Standards </a:t>
            </a:r>
            <a:r>
              <a:rPr lang="en-US" sz="3600" dirty="0"/>
              <a:t>and </a:t>
            </a:r>
            <a:r>
              <a:rPr lang="en-US" sz="3600" i="1" dirty="0" err="1"/>
              <a:t>Paerewa</a:t>
            </a:r>
            <a:r>
              <a:rPr lang="en-US" sz="3600" i="1" dirty="0"/>
              <a:t> </a:t>
            </a:r>
            <a:r>
              <a:rPr lang="en-US" sz="3600" dirty="0"/>
              <a:t>are expected to be interpreted for each setting to reflect the quality teaching practices that teachers will use in that setting.</a:t>
            </a:r>
          </a:p>
          <a:p>
            <a:pPr marL="0" indent="0">
              <a:buNone/>
            </a:pPr>
            <a:endParaRPr lang="en-US" sz="3600" dirty="0"/>
          </a:p>
          <a:p>
            <a:pPr marL="0" indent="0">
              <a:buNone/>
            </a:pPr>
            <a:r>
              <a:rPr lang="en-US" sz="3600" i="1" dirty="0"/>
              <a:t>Standards </a:t>
            </a:r>
            <a:r>
              <a:rPr lang="en-US" sz="3600" dirty="0"/>
              <a:t>and </a:t>
            </a:r>
            <a:r>
              <a:rPr lang="en-US" sz="3600" i="1" dirty="0" err="1"/>
              <a:t>Paerewa</a:t>
            </a:r>
            <a:r>
              <a:rPr lang="en-US" sz="3600" i="1" dirty="0"/>
              <a:t> </a:t>
            </a:r>
            <a:r>
              <a:rPr lang="en-US" sz="3600" dirty="0"/>
              <a:t>can also be interpreted to give clarity for specific roles such as LSC, RTLB</a:t>
            </a:r>
            <a:r>
              <a:rPr lang="is-IS" sz="3600" dirty="0"/>
              <a:t>…</a:t>
            </a:r>
            <a:r>
              <a:rPr lang="en-US" sz="3600" dirty="0"/>
              <a:t>.</a:t>
            </a:r>
          </a:p>
          <a:p>
            <a:pPr marL="0" indent="0">
              <a:buNone/>
            </a:pPr>
            <a:endParaRPr lang="en-US" sz="3600" dirty="0"/>
          </a:p>
          <a:p>
            <a:pPr marL="0" indent="0">
              <a:buNone/>
            </a:pPr>
            <a:r>
              <a:rPr lang="en-US" sz="3600" dirty="0"/>
              <a:t>A quality practice template can be used to record these but is not compulsory.</a:t>
            </a:r>
          </a:p>
        </p:txBody>
      </p:sp>
    </p:spTree>
    <p:extLst>
      <p:ext uri="{BB962C8B-B14F-4D97-AF65-F5344CB8AC3E}">
        <p14:creationId xmlns:p14="http://schemas.microsoft.com/office/powerpoint/2010/main" val="4634283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significant difference</a:t>
            </a:r>
            <a:r>
              <a:rPr lang="is-IS" dirty="0"/>
              <a:t>…</a:t>
            </a:r>
            <a:endParaRPr lang="en-US" dirty="0"/>
          </a:p>
        </p:txBody>
      </p:sp>
      <p:sp>
        <p:nvSpPr>
          <p:cNvPr id="3" name="Content Placeholder 2"/>
          <p:cNvSpPr>
            <a:spLocks noGrp="1"/>
          </p:cNvSpPr>
          <p:nvPr>
            <p:ph idx="1"/>
          </p:nvPr>
        </p:nvSpPr>
        <p:spPr/>
        <p:txBody>
          <a:bodyPr>
            <a:normAutofit/>
          </a:bodyPr>
          <a:lstStyle/>
          <a:p>
            <a:pPr marL="0" indent="0">
              <a:buNone/>
            </a:pPr>
            <a:r>
              <a:rPr lang="en-US" sz="3600" dirty="0"/>
              <a:t>For LSC, the learners will often be teacher colleagues rather than children</a:t>
            </a:r>
          </a:p>
          <a:p>
            <a:pPr marL="0" indent="0">
              <a:buNone/>
            </a:pPr>
            <a:r>
              <a:rPr lang="en-US" sz="3600" dirty="0"/>
              <a:t>This has significance for all of the </a:t>
            </a:r>
            <a:r>
              <a:rPr lang="en-US" sz="3600" i="1" dirty="0"/>
              <a:t>Standards </a:t>
            </a:r>
            <a:r>
              <a:rPr lang="en-US" sz="3600" dirty="0"/>
              <a:t>or </a:t>
            </a:r>
            <a:r>
              <a:rPr lang="en-US" sz="3600" i="1" dirty="0" err="1"/>
              <a:t>Paerewa</a:t>
            </a:r>
            <a:r>
              <a:rPr lang="en-US" sz="3600" i="1" dirty="0"/>
              <a:t> </a:t>
            </a:r>
            <a:r>
              <a:rPr lang="en-US" sz="3600" dirty="0"/>
              <a:t>and is most obvious when considering how the LSC</a:t>
            </a:r>
            <a:r>
              <a:rPr lang="en-US" sz="3600" i="1" dirty="0"/>
              <a:t>:</a:t>
            </a:r>
          </a:p>
          <a:p>
            <a:pPr lvl="2"/>
            <a:r>
              <a:rPr lang="en-US" sz="3600" dirty="0"/>
              <a:t>develops the learning focused culture</a:t>
            </a:r>
          </a:p>
          <a:p>
            <a:pPr lvl="2"/>
            <a:r>
              <a:rPr lang="en-US" sz="3600" dirty="0"/>
              <a:t>thinks about designing the learning for adults</a:t>
            </a:r>
          </a:p>
          <a:p>
            <a:pPr lvl="2"/>
            <a:r>
              <a:rPr lang="en-US" sz="3600" dirty="0"/>
              <a:t>and teach. </a:t>
            </a:r>
          </a:p>
          <a:p>
            <a:pPr marL="0" indent="0">
              <a:buNone/>
            </a:pPr>
            <a:endParaRPr lang="en-US" sz="3600" dirty="0"/>
          </a:p>
        </p:txBody>
      </p:sp>
    </p:spTree>
    <p:extLst>
      <p:ext uri="{BB962C8B-B14F-4D97-AF65-F5344CB8AC3E}">
        <p14:creationId xmlns:p14="http://schemas.microsoft.com/office/powerpoint/2010/main" val="11840585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7680" y="478833"/>
            <a:ext cx="11255141" cy="1325563"/>
          </a:xfrm>
        </p:spPr>
        <p:txBody>
          <a:bodyPr/>
          <a:lstStyle/>
          <a:p>
            <a:r>
              <a:rPr lang="en-US" dirty="0"/>
              <a:t>Using the </a:t>
            </a:r>
            <a:r>
              <a:rPr lang="en-US" i="1" dirty="0"/>
              <a:t>Standards </a:t>
            </a:r>
            <a:r>
              <a:rPr lang="en-US" dirty="0"/>
              <a:t>and </a:t>
            </a:r>
            <a:r>
              <a:rPr lang="en-US" i="1" dirty="0" err="1"/>
              <a:t>Paerewa</a:t>
            </a:r>
            <a:r>
              <a:rPr lang="en-US" i="1" dirty="0"/>
              <a:t> </a:t>
            </a:r>
            <a:r>
              <a:rPr lang="en-US" dirty="0"/>
              <a:t>for LSC in English and Māori medium schools and </a:t>
            </a:r>
            <a:r>
              <a:rPr lang="en-US" dirty="0" err="1"/>
              <a:t>kura</a:t>
            </a:r>
            <a:endParaRPr lang="en-US" dirty="0"/>
          </a:p>
        </p:txBody>
      </p:sp>
      <p:sp>
        <p:nvSpPr>
          <p:cNvPr id="3" name="Content Placeholder 2"/>
          <p:cNvSpPr>
            <a:spLocks noGrp="1"/>
          </p:cNvSpPr>
          <p:nvPr>
            <p:ph idx="1"/>
          </p:nvPr>
        </p:nvSpPr>
        <p:spPr>
          <a:xfrm>
            <a:off x="487679" y="1825625"/>
            <a:ext cx="7741526" cy="4351338"/>
          </a:xfrm>
        </p:spPr>
        <p:txBody>
          <a:bodyPr>
            <a:noAutofit/>
          </a:bodyPr>
          <a:lstStyle/>
          <a:p>
            <a:pPr marL="0" indent="0">
              <a:buNone/>
            </a:pPr>
            <a:r>
              <a:rPr lang="en-US" dirty="0"/>
              <a:t>For English medium, here are the </a:t>
            </a:r>
            <a:r>
              <a:rPr lang="en-US" i="1" dirty="0"/>
              <a:t>Standards </a:t>
            </a:r>
            <a:r>
              <a:rPr lang="en-US" dirty="0"/>
              <a:t>their elaborations </a:t>
            </a:r>
            <a:r>
              <a:rPr lang="en-US"/>
              <a:t>and LSC </a:t>
            </a:r>
            <a:r>
              <a:rPr lang="en-US" dirty="0"/>
              <a:t>contextual interpretation:</a:t>
            </a:r>
          </a:p>
          <a:p>
            <a:pPr marL="0" indent="0">
              <a:buNone/>
            </a:pPr>
            <a:r>
              <a:rPr lang="en-US" dirty="0"/>
              <a:t>https://</a:t>
            </a:r>
            <a:r>
              <a:rPr lang="en-US" dirty="0" err="1"/>
              <a:t>teachingcouncil.nz</a:t>
            </a:r>
            <a:r>
              <a:rPr lang="en-US" dirty="0"/>
              <a:t>/assets/Files/For-teachers/Learning-support-coordinator-matrix-</a:t>
            </a:r>
            <a:r>
              <a:rPr lang="en-US" dirty="0" err="1"/>
              <a:t>document.pdf</a:t>
            </a:r>
            <a:endParaRPr lang="en-US" dirty="0"/>
          </a:p>
          <a:p>
            <a:pPr marL="0" indent="0">
              <a:buNone/>
            </a:pPr>
            <a:r>
              <a:rPr lang="en-US" dirty="0"/>
              <a:t>For Māori medium, </a:t>
            </a:r>
            <a:r>
              <a:rPr lang="en-US" dirty="0" err="1"/>
              <a:t>ngā</a:t>
            </a:r>
            <a:r>
              <a:rPr lang="en-US" dirty="0"/>
              <a:t> </a:t>
            </a:r>
            <a:r>
              <a:rPr lang="en-US" dirty="0" err="1"/>
              <a:t>Paerewa</a:t>
            </a:r>
            <a:r>
              <a:rPr lang="en-US" dirty="0"/>
              <a:t> and their elaborations here:</a:t>
            </a:r>
          </a:p>
          <a:p>
            <a:pPr marL="0" indent="0">
              <a:buNone/>
            </a:pPr>
            <a:r>
              <a:rPr lang="en-US" dirty="0"/>
              <a:t>https://</a:t>
            </a:r>
            <a:r>
              <a:rPr lang="en-US" dirty="0" err="1"/>
              <a:t>teachingcouncil.nz</a:t>
            </a:r>
            <a:r>
              <a:rPr lang="en-US" dirty="0"/>
              <a:t>/assets/Files/Code-and-Standards/Our-Code-Our-Standards-Nga-</a:t>
            </a:r>
            <a:r>
              <a:rPr lang="en-US" dirty="0" err="1"/>
              <a:t>Tikanga</a:t>
            </a:r>
            <a:r>
              <a:rPr lang="en-US" dirty="0"/>
              <a:t>-</a:t>
            </a:r>
            <a:r>
              <a:rPr lang="en-US" dirty="0" err="1"/>
              <a:t>Matatika</a:t>
            </a:r>
            <a:r>
              <a:rPr lang="en-US" dirty="0"/>
              <a:t>-Nga-</a:t>
            </a:r>
            <a:r>
              <a:rPr lang="en-US" dirty="0" err="1"/>
              <a:t>Paerewa.pdf</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48122">
            <a:off x="8295197" y="1923785"/>
            <a:ext cx="3381632" cy="1952282"/>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1322094">
            <a:off x="8368224" y="4384503"/>
            <a:ext cx="3155535" cy="1873034"/>
          </a:xfrm>
          <a:prstGeom prst="rect">
            <a:avLst/>
          </a:prstGeom>
        </p:spPr>
      </p:pic>
    </p:spTree>
    <p:extLst>
      <p:ext uri="{BB962C8B-B14F-4D97-AF65-F5344CB8AC3E}">
        <p14:creationId xmlns:p14="http://schemas.microsoft.com/office/powerpoint/2010/main" val="2702240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Employing principals, </a:t>
            </a:r>
            <a:r>
              <a:rPr lang="en-US" dirty="0" err="1"/>
              <a:t>tumuaki</a:t>
            </a:r>
            <a:r>
              <a:rPr lang="en-US" dirty="0"/>
              <a:t> and LSC: planning the professional growth cycle </a:t>
            </a:r>
          </a:p>
        </p:txBody>
      </p:sp>
      <p:sp>
        <p:nvSpPr>
          <p:cNvPr id="3" name="Content Placeholder 2"/>
          <p:cNvSpPr>
            <a:spLocks noGrp="1"/>
          </p:cNvSpPr>
          <p:nvPr>
            <p:ph idx="1"/>
          </p:nvPr>
        </p:nvSpPr>
        <p:spPr/>
        <p:txBody>
          <a:bodyPr>
            <a:normAutofit lnSpcReduction="10000"/>
          </a:bodyPr>
          <a:lstStyle/>
          <a:p>
            <a:pPr marL="0" lvl="0" indent="0" fontAlgn="base">
              <a:lnSpc>
                <a:spcPct val="100000"/>
              </a:lnSpc>
              <a:spcBef>
                <a:spcPts val="0"/>
              </a:spcBef>
              <a:buNone/>
              <a:defRPr/>
            </a:pPr>
            <a:r>
              <a:rPr lang="en-NZ" b="1" dirty="0"/>
              <a:t>Steps for the PGC include:</a:t>
            </a:r>
          </a:p>
          <a:p>
            <a:pPr marL="0" lvl="0" indent="0" fontAlgn="base">
              <a:lnSpc>
                <a:spcPct val="100000"/>
              </a:lnSpc>
              <a:spcBef>
                <a:spcPts val="0"/>
              </a:spcBef>
              <a:buNone/>
              <a:defRPr/>
            </a:pPr>
            <a:r>
              <a:rPr lang="en-NZ" dirty="0"/>
              <a:t>Employing school, </a:t>
            </a:r>
            <a:r>
              <a:rPr lang="en-NZ" dirty="0" err="1"/>
              <a:t>kura</a:t>
            </a:r>
            <a:r>
              <a:rPr lang="en-NZ" dirty="0"/>
              <a:t>, principals or </a:t>
            </a:r>
            <a:r>
              <a:rPr lang="en-NZ" dirty="0" err="1"/>
              <a:t>tumuaki</a:t>
            </a:r>
            <a:r>
              <a:rPr lang="en-NZ" dirty="0"/>
              <a:t> and their LSC will have common understanding of the </a:t>
            </a:r>
            <a:r>
              <a:rPr lang="en-NZ" i="1" dirty="0"/>
              <a:t>Standards </a:t>
            </a:r>
            <a:r>
              <a:rPr lang="en-NZ" dirty="0"/>
              <a:t>or </a:t>
            </a:r>
            <a:r>
              <a:rPr lang="en-NZ" i="1" dirty="0" err="1"/>
              <a:t>Paerewa</a:t>
            </a:r>
            <a:r>
              <a:rPr lang="en-NZ" i="1" dirty="0"/>
              <a:t> </a:t>
            </a:r>
            <a:r>
              <a:rPr lang="en-NZ" dirty="0"/>
              <a:t>and what meeting them as LSC in their context looks like. </a:t>
            </a:r>
          </a:p>
          <a:p>
            <a:pPr marL="0" lvl="0" indent="0" fontAlgn="base">
              <a:lnSpc>
                <a:spcPct val="100000"/>
              </a:lnSpc>
              <a:spcBef>
                <a:spcPts val="0"/>
              </a:spcBef>
              <a:buNone/>
              <a:defRPr/>
            </a:pPr>
            <a:r>
              <a:rPr lang="en-NZ" dirty="0"/>
              <a:t>With the principal or </a:t>
            </a:r>
            <a:r>
              <a:rPr lang="en-NZ" dirty="0" err="1"/>
              <a:t>tumuaki</a:t>
            </a:r>
            <a:r>
              <a:rPr lang="en-NZ" dirty="0"/>
              <a:t>, LSCs will plan and participate in a cycle of professional growth. </a:t>
            </a:r>
          </a:p>
          <a:p>
            <a:pPr marL="0" lvl="0" indent="0" fontAlgn="base">
              <a:lnSpc>
                <a:spcPct val="100000"/>
              </a:lnSpc>
              <a:spcBef>
                <a:spcPts val="0"/>
              </a:spcBef>
              <a:buNone/>
              <a:defRPr/>
            </a:pPr>
            <a:r>
              <a:rPr lang="en-NZ" dirty="0"/>
              <a:t>As part of the PGC, the LSC will have the opportunity to learn, grow and discuss their practice and receive feedback.</a:t>
            </a:r>
          </a:p>
          <a:p>
            <a:pPr marL="0" lvl="0" indent="0" fontAlgn="base">
              <a:lnSpc>
                <a:spcPct val="100000"/>
              </a:lnSpc>
              <a:spcBef>
                <a:spcPts val="0"/>
              </a:spcBef>
              <a:buNone/>
              <a:defRPr/>
            </a:pPr>
            <a:r>
              <a:rPr lang="en-NZ" dirty="0"/>
              <a:t>The employing school, </a:t>
            </a:r>
            <a:r>
              <a:rPr lang="en-NZ" dirty="0" err="1"/>
              <a:t>kura</a:t>
            </a:r>
            <a:r>
              <a:rPr lang="en-NZ" dirty="0"/>
              <a:t>, principal or </a:t>
            </a:r>
            <a:r>
              <a:rPr lang="en-NZ" dirty="0" err="1"/>
              <a:t>tumuaki</a:t>
            </a:r>
            <a:r>
              <a:rPr lang="en-NZ" dirty="0"/>
              <a:t> will confirm annually whether (or not) the LSC meets the </a:t>
            </a:r>
            <a:r>
              <a:rPr lang="en-NZ" i="1" dirty="0"/>
              <a:t>Standards</a:t>
            </a:r>
            <a:r>
              <a:rPr lang="en-NZ" dirty="0"/>
              <a:t> or </a:t>
            </a:r>
            <a:r>
              <a:rPr lang="en-NZ" i="1" dirty="0" err="1"/>
              <a:t>Paerewa</a:t>
            </a:r>
            <a:r>
              <a:rPr lang="en-NZ" dirty="0"/>
              <a:t>.</a:t>
            </a:r>
          </a:p>
          <a:p>
            <a:endParaRPr lang="en-US" dirty="0"/>
          </a:p>
        </p:txBody>
      </p:sp>
    </p:spTree>
    <p:extLst>
      <p:ext uri="{BB962C8B-B14F-4D97-AF65-F5344CB8AC3E}">
        <p14:creationId xmlns:p14="http://schemas.microsoft.com/office/powerpoint/2010/main" val="10739968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Find further information on TC website</a:t>
            </a:r>
          </a:p>
        </p:txBody>
      </p:sp>
      <p:sp>
        <p:nvSpPr>
          <p:cNvPr id="3" name="Content Placeholder 2"/>
          <p:cNvSpPr>
            <a:spLocks noGrp="1"/>
          </p:cNvSpPr>
          <p:nvPr>
            <p:ph idx="1"/>
          </p:nvPr>
        </p:nvSpPr>
        <p:spPr/>
        <p:txBody>
          <a:bodyPr>
            <a:normAutofit fontScale="92500" lnSpcReduction="20000"/>
          </a:bodyPr>
          <a:lstStyle/>
          <a:p>
            <a:r>
              <a:rPr lang="en-US" sz="3600" b="1" dirty="0"/>
              <a:t>LSC resource </a:t>
            </a:r>
            <a:r>
              <a:rPr lang="en-US" sz="3600" dirty="0"/>
              <a:t>https://</a:t>
            </a:r>
            <a:r>
              <a:rPr lang="en-US" sz="3600" dirty="0" err="1"/>
              <a:t>teachingcouncil.nz</a:t>
            </a:r>
            <a:r>
              <a:rPr lang="en-US" sz="3600" dirty="0"/>
              <a:t>/getting-certificated/for-teachers/working-as-learning-support-coordinators/</a:t>
            </a:r>
          </a:p>
          <a:p>
            <a:r>
              <a:rPr lang="en-US" sz="3600" b="1" dirty="0"/>
              <a:t>PGC webinar </a:t>
            </a:r>
            <a:r>
              <a:rPr lang="en-US" sz="3600" dirty="0"/>
              <a:t>https://</a:t>
            </a:r>
            <a:r>
              <a:rPr lang="en-US" sz="3600" dirty="0" err="1"/>
              <a:t>teachingcouncil.nz</a:t>
            </a:r>
            <a:r>
              <a:rPr lang="en-US" sz="3600" dirty="0"/>
              <a:t>/professional-practice/professional-growth-cycle/professional-growth-cycle-zoom-webinars/</a:t>
            </a:r>
          </a:p>
          <a:p>
            <a:r>
              <a:rPr lang="en-US" sz="3600" b="1" i="1" dirty="0"/>
              <a:t>Endorser Guideline </a:t>
            </a:r>
            <a:r>
              <a:rPr lang="en-US" sz="3600" dirty="0"/>
              <a:t>https://</a:t>
            </a:r>
            <a:r>
              <a:rPr lang="en-US" sz="3600" dirty="0" err="1"/>
              <a:t>teachingcouncil.nz</a:t>
            </a:r>
            <a:r>
              <a:rPr lang="en-US" sz="3600" dirty="0"/>
              <a:t>/professional-practice/professional-growth-cycle/The English medium LSC matrix can be found </a:t>
            </a:r>
          </a:p>
          <a:p>
            <a:r>
              <a:rPr lang="en-US" sz="3600" b="1" dirty="0"/>
              <a:t>Contact us</a:t>
            </a:r>
            <a:r>
              <a:rPr lang="en-US" sz="3600" dirty="0"/>
              <a:t>: </a:t>
            </a:r>
            <a:r>
              <a:rPr lang="en-US" sz="3600" dirty="0" err="1"/>
              <a:t>letstalk@teachingcouncil.nz</a:t>
            </a:r>
            <a:endParaRPr lang="en-US" sz="3600" dirty="0"/>
          </a:p>
        </p:txBody>
      </p:sp>
    </p:spTree>
    <p:extLst>
      <p:ext uri="{BB962C8B-B14F-4D97-AF65-F5344CB8AC3E}">
        <p14:creationId xmlns:p14="http://schemas.microsoft.com/office/powerpoint/2010/main" val="20003465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Acknowledgements</a:t>
            </a:r>
          </a:p>
        </p:txBody>
      </p:sp>
      <p:sp>
        <p:nvSpPr>
          <p:cNvPr id="3" name="Content Placeholder 2"/>
          <p:cNvSpPr>
            <a:spLocks noGrp="1"/>
          </p:cNvSpPr>
          <p:nvPr>
            <p:ph idx="1"/>
          </p:nvPr>
        </p:nvSpPr>
        <p:spPr/>
        <p:txBody>
          <a:bodyPr>
            <a:normAutofit fontScale="92500" lnSpcReduction="20000"/>
          </a:bodyPr>
          <a:lstStyle/>
          <a:p>
            <a:pPr marL="0" indent="0">
              <a:buNone/>
            </a:pPr>
            <a:r>
              <a:rPr lang="en-US" sz="3900" dirty="0"/>
              <a:t>Thank you to all the Learning Support Coordinators who:</a:t>
            </a:r>
          </a:p>
          <a:p>
            <a:pPr lvl="1"/>
            <a:r>
              <a:rPr lang="en-US" sz="3900" dirty="0"/>
              <a:t>participated in the conversations with us to support a way forward for certification,</a:t>
            </a:r>
          </a:p>
          <a:p>
            <a:pPr lvl="1"/>
            <a:r>
              <a:rPr lang="en-US" sz="3900" dirty="0"/>
              <a:t>tested ideas and thinking </a:t>
            </a:r>
            <a:r>
              <a:rPr lang="en-US" sz="3900"/>
              <a:t>with colleagues,</a:t>
            </a:r>
            <a:endParaRPr lang="en-US" sz="3900" dirty="0"/>
          </a:p>
          <a:p>
            <a:pPr lvl="1"/>
            <a:r>
              <a:rPr lang="en-US" sz="3900" dirty="0"/>
              <a:t>provided </a:t>
            </a:r>
            <a:r>
              <a:rPr lang="en-US" sz="3900" dirty="0" err="1"/>
              <a:t>feedbac</a:t>
            </a:r>
            <a:r>
              <a:rPr lang="en-US" sz="3900" dirty="0"/>
              <a:t> and some examples to indicate how the role reflects the</a:t>
            </a:r>
            <a:r>
              <a:rPr lang="en-US" sz="3900" i="1" dirty="0"/>
              <a:t> Standards</a:t>
            </a:r>
            <a:r>
              <a:rPr lang="en-US" sz="3900" dirty="0"/>
              <a:t> and </a:t>
            </a:r>
            <a:r>
              <a:rPr lang="en-US" sz="3900" i="1" dirty="0" err="1"/>
              <a:t>Paerewa</a:t>
            </a:r>
            <a:r>
              <a:rPr lang="en-US" sz="3900" dirty="0"/>
              <a:t>.</a:t>
            </a:r>
          </a:p>
          <a:p>
            <a:pPr lvl="1"/>
            <a:endParaRPr lang="en-US" sz="3900" dirty="0"/>
          </a:p>
          <a:p>
            <a:pPr marL="0" indent="-114300">
              <a:buNone/>
            </a:pPr>
            <a:r>
              <a:rPr lang="en-US" sz="3900" dirty="0"/>
              <a:t>Thank you to the Ministry of Education who facilitated our engagement with the LSC and provided guidance as we advanced the work together.</a:t>
            </a:r>
          </a:p>
          <a:p>
            <a:pPr lvl="1"/>
            <a:endParaRPr lang="en-US" sz="3200" dirty="0"/>
          </a:p>
          <a:p>
            <a:endParaRPr lang="en-US" sz="3600" dirty="0"/>
          </a:p>
        </p:txBody>
      </p:sp>
    </p:spTree>
    <p:extLst>
      <p:ext uri="{BB962C8B-B14F-4D97-AF65-F5344CB8AC3E}">
        <p14:creationId xmlns:p14="http://schemas.microsoft.com/office/powerpoint/2010/main" val="1860379769"/>
      </p:ext>
    </p:extLst>
  </p:cSld>
  <p:clrMapOvr>
    <a:masterClrMapping/>
  </p:clrMapOvr>
</p:sld>
</file>

<file path=ppt/theme/theme1.xml><?xml version="1.0" encoding="utf-8"?>
<a:theme xmlns:a="http://schemas.openxmlformats.org/drawingml/2006/main" name="Office Theme">
  <a:themeElements>
    <a:clrScheme name="education council RGB">
      <a:dk1>
        <a:srgbClr val="000000"/>
      </a:dk1>
      <a:lt1>
        <a:srgbClr val="FFFFFF"/>
      </a:lt1>
      <a:dk2>
        <a:srgbClr val="6C6E71"/>
      </a:dk2>
      <a:lt2>
        <a:srgbClr val="E7E6E6"/>
      </a:lt2>
      <a:accent1>
        <a:srgbClr val="71CCD2"/>
      </a:accent1>
      <a:accent2>
        <a:srgbClr val="DF003E"/>
      </a:accent2>
      <a:accent3>
        <a:srgbClr val="5091CC"/>
      </a:accent3>
      <a:accent4>
        <a:srgbClr val="F36E20"/>
      </a:accent4>
      <a:accent5>
        <a:srgbClr val="F36F20"/>
      </a:accent5>
      <a:accent6>
        <a:srgbClr val="F36E20"/>
      </a:accent6>
      <a:hlink>
        <a:srgbClr val="13B5EA"/>
      </a:hlink>
      <a:folHlink>
        <a:srgbClr val="7473A9"/>
      </a:folHlink>
    </a:clrScheme>
    <a:fontScheme name="Custom 2">
      <a:majorFont>
        <a:latin typeface="Franklin Gothic Demi"/>
        <a:ea typeface=""/>
        <a:cs typeface=""/>
      </a:majorFont>
      <a:minorFont>
        <a:latin typeface="Franklin Gothic Book"/>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CANZ_Presentation" id="{43456E64-7D8E-4A5D-90C8-424297A5B429}" vid="{4FB16BD6-5E43-4BE1-B327-247788E1D94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TCANZ_Presentation</Template>
  <TotalTime>484</TotalTime>
  <Words>1685</Words>
  <Application>Microsoft Office PowerPoint</Application>
  <PresentationFormat>Widescreen</PresentationFormat>
  <Paragraphs>109</Paragraphs>
  <Slides>10</Slides>
  <Notes>10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Calibri</vt:lpstr>
      <vt:lpstr>Franklin Gothic Book</vt:lpstr>
      <vt:lpstr>Franklin Gothic Demi</vt:lpstr>
      <vt:lpstr>Office Theme</vt:lpstr>
      <vt:lpstr>Learning Support Coordinators and  Tiwhikete Whakaakoranga Tūturu Full (Category One) Practising Certificates </vt:lpstr>
      <vt:lpstr>Our Code Our Standards  Ngā Tikanga Matatika Ngā Paerewa</vt:lpstr>
      <vt:lpstr>Analysis of Role Description</vt:lpstr>
      <vt:lpstr>Standards and Paerewa in each context</vt:lpstr>
      <vt:lpstr>A significant difference…</vt:lpstr>
      <vt:lpstr>Using the Standards and Paerewa for LSC in English and Māori medium schools and kura</vt:lpstr>
      <vt:lpstr>Employing principals, tumuaki and LSC: planning the professional growth cycle </vt:lpstr>
      <vt:lpstr>Find further information on TC website</vt:lpstr>
      <vt:lpstr>Acknowledgements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Rosie Rattray</dc:creator>
  <cp:lastModifiedBy>Leanne Mahoney</cp:lastModifiedBy>
  <cp:revision>63</cp:revision>
  <cp:lastPrinted>2021-08-04T22:54:41Z</cp:lastPrinted>
  <dcterms:created xsi:type="dcterms:W3CDTF">2021-02-18T20:40:20Z</dcterms:created>
  <dcterms:modified xsi:type="dcterms:W3CDTF">2021-09-02T21:15:24Z</dcterms:modified>
</cp:coreProperties>
</file>